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49"/>
  </p:notesMasterIdLst>
  <p:sldIdLst>
    <p:sldId id="256" r:id="rId8"/>
    <p:sldId id="29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desplazar la página</a:t>
            </a: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2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27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27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27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8C70F96-EF68-4808-8A41-03EBED8A6EC7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14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8C70F96-EF68-4808-8A41-03EBED8A6EC7}" type="slidenum">
              <a:rPr lang="es-ES" sz="1400" b="0" strike="noStrike" spc="-1" smtClean="0">
                <a:latin typeface="Times New Roman"/>
              </a:rPr>
              <a:t>22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7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2583D8E-BB60-4B59-9671-3C37BC1C78DA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523880" y="1653480"/>
            <a:ext cx="9142200" cy="23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s-ES" sz="6000" b="0" strike="noStrike" spc="-1" dirty="0" err="1">
                <a:solidFill>
                  <a:srgbClr val="10243E"/>
                </a:solidFill>
                <a:latin typeface="Eras Bold ITC"/>
                <a:ea typeface="DejaVu Sans"/>
              </a:rPr>
              <a:t>Unit</a:t>
            </a:r>
            <a:r>
              <a:rPr lang="es-ES" sz="6000" b="0" strike="noStrike" spc="-1" dirty="0">
                <a:solidFill>
                  <a:srgbClr val="10243E"/>
                </a:solidFill>
                <a:latin typeface="Eras Bold ITC"/>
                <a:ea typeface="DejaVu Sans"/>
              </a:rPr>
              <a:t> 4: </a:t>
            </a:r>
            <a:endParaRPr lang="es-ES" sz="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6000" b="0" strike="noStrike" spc="-1" dirty="0" err="1">
                <a:solidFill>
                  <a:srgbClr val="10243E"/>
                </a:solidFill>
                <a:latin typeface="Eras Bold ITC"/>
                <a:ea typeface="DejaVu Sans"/>
              </a:rPr>
              <a:t>Weather</a:t>
            </a:r>
            <a:r>
              <a:rPr lang="es-ES" sz="6000" b="0" strike="noStrike" spc="-1" dirty="0">
                <a:solidFill>
                  <a:srgbClr val="10243E"/>
                </a:solidFill>
                <a:latin typeface="Eras Bold ITC"/>
                <a:ea typeface="DejaVu Sans"/>
              </a:rPr>
              <a:t> and </a:t>
            </a:r>
            <a:r>
              <a:rPr lang="es-ES" sz="6000" b="0" strike="noStrike" spc="-1" dirty="0" err="1">
                <a:solidFill>
                  <a:srgbClr val="10243E"/>
                </a:solidFill>
                <a:latin typeface="Eras Bold ITC"/>
                <a:ea typeface="DejaVu Sans"/>
              </a:rPr>
              <a:t>Climate</a:t>
            </a:r>
            <a:endParaRPr lang="es-ES" sz="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6000" b="0" strike="noStrike" spc="-1" dirty="0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1523880" y="3602160"/>
            <a:ext cx="91422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n 3"/>
          <p:cNvPicPr/>
          <p:nvPr/>
        </p:nvPicPr>
        <p:blipFill>
          <a:blip r:embed="rId2"/>
          <a:stretch/>
        </p:blipFill>
        <p:spPr>
          <a:xfrm>
            <a:off x="406440" y="220320"/>
            <a:ext cx="11595600" cy="652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"/>
          <p:cNvPicPr/>
          <p:nvPr/>
        </p:nvPicPr>
        <p:blipFill>
          <a:blip r:embed="rId2"/>
          <a:stretch/>
        </p:blipFill>
        <p:spPr>
          <a:xfrm>
            <a:off x="339120" y="109440"/>
            <a:ext cx="11476440" cy="645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634181" y="365040"/>
            <a:ext cx="10717699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5)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atmospheric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pressure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two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types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have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pic>
        <p:nvPicPr>
          <p:cNvPr id="291" name="Imagen 3"/>
          <p:cNvPicPr/>
          <p:nvPr/>
        </p:nvPicPr>
        <p:blipFill>
          <a:blip r:embed="rId2"/>
          <a:stretch/>
        </p:blipFill>
        <p:spPr>
          <a:xfrm>
            <a:off x="435240" y="1821600"/>
            <a:ext cx="4760640" cy="4760640"/>
          </a:xfrm>
          <a:prstGeom prst="rect">
            <a:avLst/>
          </a:prstGeom>
          <a:ln>
            <a:noFill/>
          </a:ln>
        </p:spPr>
      </p:pic>
      <p:pic>
        <p:nvPicPr>
          <p:cNvPr id="292" name="Imagen 4"/>
          <p:cNvPicPr/>
          <p:nvPr/>
        </p:nvPicPr>
        <p:blipFill>
          <a:blip r:embed="rId3"/>
          <a:stretch/>
        </p:blipFill>
        <p:spPr>
          <a:xfrm>
            <a:off x="7735320" y="1288080"/>
            <a:ext cx="3360600" cy="5294160"/>
          </a:xfrm>
          <a:prstGeom prst="rect">
            <a:avLst/>
          </a:prstGeom>
          <a:ln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5591880" y="5600880"/>
            <a:ext cx="163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Torricelli, 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1647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5)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atmospheric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pressure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two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types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have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838080" y="1604520"/>
            <a:ext cx="10742400" cy="39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90000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Atmospheric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weight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atmosphere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exerts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over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us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90000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have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two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types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high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low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6)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atmospheric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pressure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measured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 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604684" y="1825560"/>
            <a:ext cx="5490296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8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measured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barometer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unit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milibars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hectopascals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mb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hPa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s-ES" sz="3600" b="0" strike="noStrike" spc="-1" dirty="0">
              <a:latin typeface="Arial"/>
            </a:endParaRPr>
          </a:p>
        </p:txBody>
      </p:sp>
      <p:pic>
        <p:nvPicPr>
          <p:cNvPr id="298" name="Imagen 211"/>
          <p:cNvPicPr/>
          <p:nvPr/>
        </p:nvPicPr>
        <p:blipFill>
          <a:blip r:embed="rId2"/>
          <a:stretch/>
        </p:blipFill>
        <p:spPr>
          <a:xfrm>
            <a:off x="6902244" y="1991032"/>
            <a:ext cx="5048675" cy="47758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838080" y="365040"/>
            <a:ext cx="10513800" cy="1065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7)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an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Isobar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 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09480" y="1278720"/>
            <a:ext cx="10971000" cy="17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571680" indent="-57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isobar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line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joins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points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same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atmospheric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301" name="Picture 2"/>
          <p:cNvPicPr/>
          <p:nvPr/>
        </p:nvPicPr>
        <p:blipFill>
          <a:blip r:embed="rId2"/>
          <a:stretch/>
        </p:blipFill>
        <p:spPr>
          <a:xfrm>
            <a:off x="5533920" y="2787480"/>
            <a:ext cx="6289920" cy="393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486697" y="365040"/>
            <a:ext cx="11223522" cy="1809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76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8"/>
            </a:pP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Explain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High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Pressure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,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represented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weather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caused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by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.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609480" y="2340720"/>
            <a:ext cx="10971000" cy="3307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22160" indent="-4564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High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Anticyclone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(Alta presión o Anticiclón)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exerts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high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heavy).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722160" indent="-4564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represented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H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Spanish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722160" indent="-4564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causes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stable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weather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sunny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dry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hot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weather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2"/>
          <p:cNvPicPr/>
          <p:nvPr/>
        </p:nvPicPr>
        <p:blipFill>
          <a:blip r:embed="rId2"/>
          <a:stretch/>
        </p:blipFill>
        <p:spPr>
          <a:xfrm>
            <a:off x="157680" y="205560"/>
            <a:ext cx="8950320" cy="596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5" name="CustomShape 1"/>
          <p:cNvSpPr/>
          <p:nvPr/>
        </p:nvSpPr>
        <p:spPr>
          <a:xfrm>
            <a:off x="9232560" y="1216440"/>
            <a:ext cx="2757240" cy="1035360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38160">
            <a:solidFill>
              <a:srgbClr val="4A7EBB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Footlight MT Light"/>
                <a:ea typeface="DejaVu Sans"/>
              </a:rPr>
              <a:t>&gt; 1013: High Pressure</a:t>
            </a:r>
            <a:endParaRPr lang="es-ES" sz="1800" b="0" strike="noStrike" spc="-1">
              <a:latin typeface="Arial"/>
            </a:endParaRPr>
          </a:p>
          <a:p>
            <a:pPr marL="720"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Footlight MT Light"/>
                <a:ea typeface="DejaVu Sans"/>
              </a:rPr>
              <a:t>&lt; 1013: Low Pressure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n 4"/>
          <p:cNvPicPr/>
          <p:nvPr/>
        </p:nvPicPr>
        <p:blipFill>
          <a:blip r:embed="rId2"/>
          <a:stretch/>
        </p:blipFill>
        <p:spPr>
          <a:xfrm>
            <a:off x="1856160" y="134152"/>
            <a:ext cx="8847000" cy="657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n 3"/>
          <p:cNvPicPr/>
          <p:nvPr/>
        </p:nvPicPr>
        <p:blipFill>
          <a:blip r:embed="rId2"/>
          <a:stretch/>
        </p:blipFill>
        <p:spPr>
          <a:xfrm>
            <a:off x="539640" y="271080"/>
            <a:ext cx="10896480" cy="6192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46" y="252181"/>
            <a:ext cx="9157642" cy="64745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7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838080" y="365040"/>
            <a:ext cx="10513800" cy="1809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76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9"/>
            </a:pP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Explain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Low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Pressure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represented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weather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caused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by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.</a:t>
            </a:r>
            <a:endParaRPr lang="es-ES" sz="36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609480" y="2340720"/>
            <a:ext cx="10971000" cy="329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22160" indent="-545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Low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Depression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(Baja presión o Borrasca)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exerts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low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light).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722160" indent="-545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represented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L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B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Spanish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722160" indent="-545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causes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unstable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weather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cloudy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wet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cause rain).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404280" y="144000"/>
            <a:ext cx="10971000" cy="1002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10)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wind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 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404280" y="1253612"/>
            <a:ext cx="10971000" cy="1268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571680" indent="-570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Wind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movement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high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areas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low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areas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404280" y="2816942"/>
            <a:ext cx="10971000" cy="381917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0" tIns="0" rIns="0" bIns="0" anchor="ctr"/>
          <a:lstStyle/>
          <a:p>
            <a:pPr marL="720">
              <a:lnSpc>
                <a:spcPct val="100000"/>
              </a:lnSpc>
            </a:pPr>
            <a:r>
              <a:rPr lang="es-ES" sz="32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Extra </a:t>
            </a:r>
            <a:r>
              <a:rPr lang="es-ES" sz="32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information</a:t>
            </a:r>
            <a:r>
              <a:rPr lang="es-ES" sz="32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: </a:t>
            </a:r>
            <a:r>
              <a:rPr lang="es-ES" sz="32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s-ES" sz="3200" b="0" strike="noStrike" spc="-1" dirty="0">
              <a:latin typeface="Arial"/>
            </a:endParaRPr>
          </a:p>
          <a:p>
            <a:pPr marL="900000" indent="-369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usually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carries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characteristics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region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origin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hot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temperatures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humidity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dryness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sand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</a:t>
            </a:r>
            <a:endParaRPr lang="es-ES" sz="3200" b="0" strike="noStrike" spc="-1" dirty="0">
              <a:latin typeface="Arial"/>
            </a:endParaRPr>
          </a:p>
          <a:p>
            <a:pPr marL="900000" lvl="2" indent="-369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High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areas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move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clockwise</a:t>
            </a:r>
            <a:endParaRPr lang="es-ES" sz="3200" b="0" strike="noStrike" spc="-1" dirty="0">
              <a:latin typeface="Arial"/>
            </a:endParaRPr>
          </a:p>
          <a:p>
            <a:pPr marL="900000" lvl="2" indent="-369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Low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pressure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areas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move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counter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clockwise</a:t>
            </a:r>
            <a:endParaRPr lang="es-ES" sz="3200" b="0" strike="noStrike" spc="-1" dirty="0">
              <a:latin typeface="Arial"/>
            </a:endParaRPr>
          </a:p>
          <a:p>
            <a:pPr marL="900000" lvl="2" indent="-369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You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can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this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web: www.ventusky.com</a:t>
            </a:r>
            <a:endParaRPr lang="es-ES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"/>
          <p:cNvSpPr/>
          <p:nvPr/>
        </p:nvSpPr>
        <p:spPr>
          <a:xfrm>
            <a:off x="383458" y="362520"/>
            <a:ext cx="5394182" cy="461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4000" b="0" u="heavy" strike="noStrike" spc="-1" dirty="0" smtClean="0">
              <a:solidFill>
                <a:srgbClr val="000000"/>
              </a:solidFill>
              <a:uFillTx/>
              <a:latin typeface="Comic Sans MS"/>
              <a:ea typeface="DejaVu Sans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4000" b="0" u="heavy" strike="noStrike" spc="-1" dirty="0" err="1" smtClean="0">
                <a:solidFill>
                  <a:srgbClr val="000000"/>
                </a:solidFill>
                <a:uFillTx/>
                <a:latin typeface="Comic Sans MS"/>
                <a:ea typeface="DejaVu Sans"/>
              </a:rPr>
              <a:t>Factors</a:t>
            </a:r>
            <a:endParaRPr lang="es-ES" sz="4000" b="0" strike="noStrike" spc="-1" dirty="0">
              <a:latin typeface="Arial"/>
            </a:endParaRPr>
          </a:p>
          <a:p>
            <a:pPr marL="457200" indent="-456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 smtClean="0">
                <a:solidFill>
                  <a:srgbClr val="000000"/>
                </a:solidFill>
                <a:latin typeface="Comic Sans MS"/>
                <a:ea typeface="DejaVu Sans"/>
              </a:rPr>
              <a:t>Latitude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 marL="571680" indent="-570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Altitude</a:t>
            </a:r>
            <a:endParaRPr lang="es-ES" sz="4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4000" b="0" strike="noStrike" spc="-1" dirty="0">
              <a:latin typeface="Arial"/>
            </a:endParaRPr>
          </a:p>
          <a:p>
            <a:pPr marL="571680" indent="-570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strike="noStrike" spc="-1" dirty="0" err="1" smtClean="0">
                <a:solidFill>
                  <a:srgbClr val="000000"/>
                </a:solidFill>
                <a:latin typeface="Comic Sans MS"/>
                <a:ea typeface="DejaVu Sans"/>
              </a:rPr>
              <a:t>Distance</a:t>
            </a:r>
            <a:r>
              <a:rPr lang="es-ES" sz="4000" b="0" strike="noStrike" spc="-1" dirty="0" smtClean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from</a:t>
            </a:r>
            <a:r>
              <a:rPr lang="es-ES" sz="4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4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sea</a:t>
            </a:r>
            <a:endParaRPr lang="es-ES" sz="4000" b="0" strike="noStrike" spc="-1" dirty="0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7448040" y="992520"/>
            <a:ext cx="4110480" cy="39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4000" b="0" u="heavy" strike="noStrike" spc="-1" dirty="0" err="1">
                <a:solidFill>
                  <a:srgbClr val="000000"/>
                </a:solidFill>
                <a:uFillTx/>
                <a:latin typeface="Comic Sans MS"/>
                <a:ea typeface="DejaVu Sans"/>
              </a:rPr>
              <a:t>Elements</a:t>
            </a:r>
            <a:endParaRPr lang="es-ES" sz="4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4000" b="0" strike="noStrike" spc="-1" dirty="0">
              <a:latin typeface="Arial"/>
            </a:endParaRPr>
          </a:p>
          <a:p>
            <a:pPr marL="571680" indent="-570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Temperatures</a:t>
            </a:r>
            <a:endParaRPr lang="es-ES" sz="4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4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4000" b="0" strike="noStrike" spc="-1" dirty="0">
              <a:latin typeface="Arial"/>
            </a:endParaRPr>
          </a:p>
          <a:p>
            <a:pPr marL="571680" indent="-570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Precipitation</a:t>
            </a:r>
            <a:endParaRPr lang="es-ES" sz="4000" b="0" strike="noStrike" spc="-1" dirty="0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2646360" y="1986120"/>
            <a:ext cx="4550040" cy="35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7" name="CustomShape 5"/>
          <p:cNvSpPr/>
          <p:nvPr/>
        </p:nvSpPr>
        <p:spPr>
          <a:xfrm>
            <a:off x="2646360" y="1986120"/>
            <a:ext cx="4653360" cy="243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8" name="CustomShape 6"/>
          <p:cNvSpPr/>
          <p:nvPr/>
        </p:nvSpPr>
        <p:spPr>
          <a:xfrm flipV="1">
            <a:off x="2932560" y="2506680"/>
            <a:ext cx="4143600" cy="530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9" name="CustomShape 7"/>
          <p:cNvSpPr/>
          <p:nvPr/>
        </p:nvSpPr>
        <p:spPr>
          <a:xfrm>
            <a:off x="2932560" y="3008520"/>
            <a:ext cx="4264200" cy="156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20" name="CustomShape 8"/>
          <p:cNvSpPr/>
          <p:nvPr/>
        </p:nvSpPr>
        <p:spPr>
          <a:xfrm flipV="1">
            <a:off x="5299020" y="2709151"/>
            <a:ext cx="1840320" cy="199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21" name="CustomShape 9"/>
          <p:cNvSpPr/>
          <p:nvPr/>
        </p:nvSpPr>
        <p:spPr>
          <a:xfrm>
            <a:off x="5241600" y="4686480"/>
            <a:ext cx="1955160" cy="9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309600" y="129240"/>
            <a:ext cx="11499480" cy="133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1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Latitude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Altitude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Distance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Sea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affect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temperature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 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58120" y="1666568"/>
            <a:ext cx="11602440" cy="50439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Latitude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temperatures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equator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poles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Temperatures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decrease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with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(0,6º C per 100 m).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Distance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sea: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1519200" lvl="2" indent="-604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Near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coast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temperatures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milder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softer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not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so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winter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not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so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hot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summer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1519200" lvl="2" indent="-604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Far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from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coast</a:t>
            </a:r>
            <a:r>
              <a:rPr lang="es-ES" sz="3200" b="0" u="sng" strike="noStrike" spc="-1" dirty="0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(in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u="sng" strike="noStrike" spc="-1" dirty="0" err="1">
                <a:solidFill>
                  <a:srgbClr val="000000"/>
                </a:solidFill>
                <a:uFillTx/>
                <a:latin typeface="Comic Sans MS" panose="030F0702030302020204" pitchFamily="66" charset="0"/>
                <a:ea typeface="DejaVu Sans"/>
              </a:rPr>
              <a:t>inland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temperatures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more extreme. (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Winters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summers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hotter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n 3"/>
          <p:cNvPicPr/>
          <p:nvPr/>
        </p:nvPicPr>
        <p:blipFill>
          <a:blip r:embed="rId2"/>
          <a:stretch/>
        </p:blipFill>
        <p:spPr>
          <a:xfrm>
            <a:off x="5253480" y="1258920"/>
            <a:ext cx="6838560" cy="5328360"/>
          </a:xfrm>
          <a:prstGeom prst="rect">
            <a:avLst/>
          </a:prstGeom>
          <a:ln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166320" y="1258920"/>
            <a:ext cx="4833000" cy="37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Answer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to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following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questions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:</a:t>
            </a:r>
            <a:endParaRPr lang="es-E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A-B.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Which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one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is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warmer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and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why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? </a:t>
            </a:r>
            <a:endParaRPr lang="es-E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C-E.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Which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one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has more extreme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temperatures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and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why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?</a:t>
            </a:r>
            <a:endParaRPr lang="es-E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D-F.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Which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one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has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colder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temperatures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and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why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?</a:t>
            </a:r>
            <a:endParaRPr lang="es-E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D-F.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If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point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D has 20ºC of temperaturas and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altitude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of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yellow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triangle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is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800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meters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,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what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is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temperature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of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yellow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20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triangle</a:t>
            </a:r>
            <a:r>
              <a:rPr lang="es-ES" sz="20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?</a:t>
            </a:r>
            <a:endParaRPr lang="es-E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3159000" y="178200"/>
            <a:ext cx="5878080" cy="699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10243E"/>
                </a:solidFill>
                <a:latin typeface="Berlin Sans FB"/>
                <a:ea typeface="DejaVu Sans"/>
              </a:rPr>
              <a:t>Activity</a:t>
            </a:r>
            <a:endParaRPr lang="es-ES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09600" y="129240"/>
            <a:ext cx="11499480" cy="13013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2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Latitude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Altitude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Distance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Sea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affect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Precipitation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 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573840" y="1733040"/>
            <a:ext cx="10971000" cy="415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Latitude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depending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latitude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precipitation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vary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1486080" lvl="2" indent="-57096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equator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lot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Equatorial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climate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</a:t>
            </a:r>
            <a:endParaRPr lang="es-ES" sz="2800" b="0" strike="noStrike" spc="-1" dirty="0">
              <a:latin typeface="Comic Sans MS" panose="030F0702030302020204" pitchFamily="66" charset="0"/>
            </a:endParaRPr>
          </a:p>
          <a:p>
            <a:pPr marL="1486080" lvl="2" indent="-57096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tropics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doesn’t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rain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much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Desert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climate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</a:t>
            </a:r>
          </a:p>
          <a:p>
            <a:pPr marL="915120" lvl="2">
              <a:buClr>
                <a:srgbClr val="000000"/>
              </a:buClr>
            </a:pPr>
            <a:endParaRPr lang="es-ES" sz="2800" b="0" strike="noStrike" spc="-1" dirty="0">
              <a:latin typeface="Comic Sans MS" panose="030F0702030302020204" pitchFamily="66" charset="0"/>
            </a:endParaRPr>
          </a:p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Altitude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: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more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mountains</a:t>
            </a:r>
            <a:r>
              <a:rPr lang="es-ES" sz="32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571680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Distance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sea: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more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near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coast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because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more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humidity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n 3"/>
          <p:cNvPicPr/>
          <p:nvPr/>
        </p:nvPicPr>
        <p:blipFill>
          <a:blip r:embed="rId2"/>
          <a:stretch/>
        </p:blipFill>
        <p:spPr>
          <a:xfrm>
            <a:off x="2009520" y="736920"/>
            <a:ext cx="8190720" cy="589536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4654440" y="91440"/>
            <a:ext cx="2815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Latitude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/>
          <p:cNvPicPr/>
          <p:nvPr/>
        </p:nvPicPr>
        <p:blipFill>
          <a:blip r:embed="rId2"/>
          <a:stretch/>
        </p:blipFill>
        <p:spPr>
          <a:xfrm>
            <a:off x="2493000" y="210600"/>
            <a:ext cx="7706520" cy="64915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3080" y="329040"/>
            <a:ext cx="23310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Altitude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n 3"/>
          <p:cNvPicPr/>
          <p:nvPr/>
        </p:nvPicPr>
        <p:blipFill>
          <a:blip r:embed="rId2"/>
          <a:stretch/>
        </p:blipFill>
        <p:spPr>
          <a:xfrm>
            <a:off x="2130480" y="779400"/>
            <a:ext cx="8125920" cy="5783400"/>
          </a:xfrm>
          <a:prstGeom prst="rect">
            <a:avLst/>
          </a:prstGeom>
          <a:ln>
            <a:noFill/>
          </a:ln>
        </p:spPr>
      </p:pic>
      <p:sp>
        <p:nvSpPr>
          <p:cNvPr id="334" name="CustomShape 1"/>
          <p:cNvSpPr/>
          <p:nvPr/>
        </p:nvSpPr>
        <p:spPr>
          <a:xfrm>
            <a:off x="3931920" y="182880"/>
            <a:ext cx="42786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Distance from the sea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309600" y="1662840"/>
            <a:ext cx="11499480" cy="1197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3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three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types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precipitations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have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573840" y="3052905"/>
            <a:ext cx="10971000" cy="287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three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types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precipitation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are: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28880" lvl="1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Convectional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rainfall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28880" lvl="1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Relief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rainfall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28880" lvl="1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Frontal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rainfall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309600" y="317880"/>
            <a:ext cx="11499480" cy="1036440"/>
          </a:xfrm>
          <a:prstGeom prst="roundRect">
            <a:avLst>
              <a:gd name="adj" fmla="val 2096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marL="457200">
              <a:lnSpc>
                <a:spcPct val="10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 MASSES OF AIR:  </a:t>
            </a:r>
            <a:endParaRPr lang="es-ES" sz="36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RISE =&gt; COOL =&gt; CONDENSE =&gt; IT RAINS</a:t>
            </a:r>
            <a:endParaRPr lang="es-ES" sz="3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743040" indent="-7412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difference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between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weather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and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climate</a:t>
            </a:r>
            <a:r>
              <a:rPr lang="es-ES" sz="40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40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838080" y="2170080"/>
            <a:ext cx="104194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216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Weather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refers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to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atmospheric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conditions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(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temperature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precipitation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wind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…) in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specific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place and in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specific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moment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. </a:t>
            </a:r>
            <a:endParaRPr lang="es-ES" sz="3600" b="0" strike="noStrike" spc="-1" dirty="0">
              <a:latin typeface="Arial"/>
            </a:endParaRPr>
          </a:p>
          <a:p>
            <a:pPr marL="72216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While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climate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refers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to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atmospheric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conditions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in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region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for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long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period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 of time (20 – 30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/>
                <a:ea typeface="DejaVu Sans"/>
              </a:rPr>
              <a:t>years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/>
                <a:ea typeface="DejaVu Sans"/>
              </a:rPr>
              <a:t>).</a:t>
            </a:r>
            <a:endParaRPr lang="es-E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309600" y="306000"/>
            <a:ext cx="11499480" cy="681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4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Explain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convectional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rainfall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670680" y="988200"/>
            <a:ext cx="11138400" cy="188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In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convectional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rainfall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ground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being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heated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by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sun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;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hot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lighter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rises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up,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gets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cooler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condenses and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  <p:pic>
        <p:nvPicPr>
          <p:cNvPr id="340" name="Picture 2"/>
          <p:cNvPicPr/>
          <p:nvPr/>
        </p:nvPicPr>
        <p:blipFill>
          <a:blip r:embed="rId2"/>
          <a:stretch/>
        </p:blipFill>
        <p:spPr>
          <a:xfrm>
            <a:off x="1748520" y="2875320"/>
            <a:ext cx="8621640" cy="378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n 3"/>
          <p:cNvPicPr/>
          <p:nvPr/>
        </p:nvPicPr>
        <p:blipFill>
          <a:blip r:embed="rId2"/>
          <a:stretch/>
        </p:blipFill>
        <p:spPr>
          <a:xfrm>
            <a:off x="1549440" y="130680"/>
            <a:ext cx="8802360" cy="660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309600" y="129240"/>
            <a:ext cx="11499480" cy="8589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5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Explain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Relief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rainfall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309600" y="1006095"/>
            <a:ext cx="11138400" cy="156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relief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rainfall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forced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to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rise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up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by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mountain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rises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up,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gets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cooler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condenses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344" name="Imagen 1"/>
          <p:cNvPicPr/>
          <p:nvPr/>
        </p:nvPicPr>
        <p:blipFill>
          <a:blip r:embed="rId3"/>
          <a:stretch/>
        </p:blipFill>
        <p:spPr>
          <a:xfrm>
            <a:off x="3369240" y="2487240"/>
            <a:ext cx="8562600" cy="413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n 3"/>
          <p:cNvPicPr/>
          <p:nvPr/>
        </p:nvPicPr>
        <p:blipFill>
          <a:blip r:embed="rId2"/>
          <a:stretch/>
        </p:blipFill>
        <p:spPr>
          <a:xfrm>
            <a:off x="449640" y="735480"/>
            <a:ext cx="11010600" cy="556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318960" y="188280"/>
            <a:ext cx="11499480" cy="793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6"/>
            </a:pP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Frontal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rainfall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.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front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256443" y="2865600"/>
            <a:ext cx="11499480" cy="9309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7"/>
            </a:pPr>
            <a:r>
              <a:rPr lang="es-ES" sz="2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How</a:t>
            </a:r>
            <a:r>
              <a:rPr lang="es-ES" sz="2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2400" b="0" strike="noStrike" spc="-1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does</a:t>
            </a:r>
            <a:r>
              <a:rPr lang="es-ES" sz="2400" b="0" strike="noStrike" spc="-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frontal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rainfall</a:t>
            </a:r>
            <a:r>
              <a:rPr lang="es-ES" sz="2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2400" b="0" strike="noStrike" spc="-1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work</a:t>
            </a:r>
            <a:r>
              <a:rPr lang="es-ES" sz="2400" b="0" strike="noStrike" spc="-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24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318961" y="3979765"/>
            <a:ext cx="5557775" cy="2677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goes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up </a:t>
            </a:r>
            <a:r>
              <a:rPr lang="es-ES" sz="2800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forced</a:t>
            </a:r>
            <a:r>
              <a:rPr lang="es-ES" sz="2800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by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air.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When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rises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up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gets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cooler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condenses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rains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2800" b="0" strike="noStrike" spc="-1" dirty="0">
              <a:latin typeface="Comic Sans MS" panose="030F0702030302020204" pitchFamily="66" charset="0"/>
            </a:endParaRPr>
          </a:p>
        </p:txBody>
      </p:sp>
      <p:pic>
        <p:nvPicPr>
          <p:cNvPr id="350" name="Picture 4"/>
          <p:cNvPicPr/>
          <p:nvPr/>
        </p:nvPicPr>
        <p:blipFill>
          <a:blip r:embed="rId2"/>
          <a:stretch/>
        </p:blipFill>
        <p:spPr>
          <a:xfrm>
            <a:off x="6068701" y="1902542"/>
            <a:ext cx="5965984" cy="4748980"/>
          </a:xfrm>
          <a:prstGeom prst="rect">
            <a:avLst/>
          </a:prstGeom>
          <a:ln>
            <a:noFill/>
          </a:ln>
        </p:spPr>
      </p:pic>
      <p:sp>
        <p:nvSpPr>
          <p:cNvPr id="7" name="CustomShape 2"/>
          <p:cNvSpPr/>
          <p:nvPr/>
        </p:nvSpPr>
        <p:spPr>
          <a:xfrm>
            <a:off x="318960" y="1019115"/>
            <a:ext cx="11115553" cy="10390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boundary</a:t>
            </a:r>
            <a:r>
              <a:rPr lang="es-ES" sz="2800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between</a:t>
            </a:r>
            <a:r>
              <a:rPr lang="es-ES" sz="2800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two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masses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different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characteristics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one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2800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and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one</a:t>
            </a:r>
            <a:r>
              <a:rPr lang="es-ES" sz="28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).  </a:t>
            </a:r>
            <a:endParaRPr lang="es-ES" sz="2800" b="0" strike="noStrike" spc="-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318960" y="321120"/>
            <a:ext cx="11499480" cy="930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743040" indent="-74232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18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two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types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fronts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do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have</a:t>
            </a:r>
            <a:r>
              <a:rPr lang="es-ES" sz="32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32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318960" y="1512475"/>
            <a:ext cx="11138400" cy="3251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>
              <a:lnSpc>
                <a:spcPct val="100000"/>
              </a:lnSpc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There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two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types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,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1028880" lvl="1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pushing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cold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 marL="1028880" lvl="1" indent="-570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front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when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mass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air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that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pushing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is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warm</a:t>
            </a:r>
            <a:r>
              <a:rPr lang="es-ES" sz="32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. </a:t>
            </a:r>
            <a:endParaRPr lang="es-ES" sz="32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  <p:pic>
        <p:nvPicPr>
          <p:cNvPr id="353" name="Imagen 9"/>
          <p:cNvPicPr/>
          <p:nvPr/>
        </p:nvPicPr>
        <p:blipFill>
          <a:blip r:embed="rId2"/>
          <a:srcRect b="53406"/>
          <a:stretch/>
        </p:blipFill>
        <p:spPr>
          <a:xfrm>
            <a:off x="3080880" y="5020200"/>
            <a:ext cx="6171480" cy="11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n 1"/>
          <p:cNvPicPr/>
          <p:nvPr/>
        </p:nvPicPr>
        <p:blipFill>
          <a:blip r:embed="rId2"/>
          <a:stretch/>
        </p:blipFill>
        <p:spPr>
          <a:xfrm>
            <a:off x="158040" y="985680"/>
            <a:ext cx="5217840" cy="4568400"/>
          </a:xfrm>
          <a:prstGeom prst="rect">
            <a:avLst/>
          </a:prstGeom>
          <a:ln>
            <a:noFill/>
          </a:ln>
        </p:spPr>
      </p:pic>
      <p:pic>
        <p:nvPicPr>
          <p:cNvPr id="355" name="Imagen 2"/>
          <p:cNvPicPr/>
          <p:nvPr/>
        </p:nvPicPr>
        <p:blipFill>
          <a:blip r:embed="rId3"/>
          <a:stretch/>
        </p:blipFill>
        <p:spPr>
          <a:xfrm>
            <a:off x="5614560" y="985680"/>
            <a:ext cx="5726520" cy="4568400"/>
          </a:xfrm>
          <a:prstGeom prst="rect">
            <a:avLst/>
          </a:prstGeom>
          <a:ln>
            <a:noFill/>
          </a:ln>
        </p:spPr>
      </p:pic>
      <p:sp>
        <p:nvSpPr>
          <p:cNvPr id="356" name="CustomShape 1"/>
          <p:cNvSpPr/>
          <p:nvPr/>
        </p:nvSpPr>
        <p:spPr>
          <a:xfrm>
            <a:off x="1601640" y="338400"/>
            <a:ext cx="23310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Cold Front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7379280" y="338400"/>
            <a:ext cx="23310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Warm Front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2"/>
          <p:cNvPicPr/>
          <p:nvPr/>
        </p:nvPicPr>
        <p:blipFill>
          <a:blip r:embed="rId2"/>
          <a:stretch/>
        </p:blipFill>
        <p:spPr>
          <a:xfrm>
            <a:off x="118800" y="214560"/>
            <a:ext cx="6562080" cy="2013840"/>
          </a:xfrm>
          <a:prstGeom prst="rect">
            <a:avLst/>
          </a:prstGeom>
          <a:ln>
            <a:noFill/>
          </a:ln>
        </p:spPr>
      </p:pic>
      <p:pic>
        <p:nvPicPr>
          <p:cNvPr id="359" name="Picture 4"/>
          <p:cNvPicPr/>
          <p:nvPr/>
        </p:nvPicPr>
        <p:blipFill>
          <a:blip r:embed="rId3"/>
          <a:srcRect t="8186" b="9128"/>
          <a:stretch/>
        </p:blipFill>
        <p:spPr>
          <a:xfrm>
            <a:off x="118800" y="3800160"/>
            <a:ext cx="5887800" cy="2939040"/>
          </a:xfrm>
          <a:prstGeom prst="rect">
            <a:avLst/>
          </a:prstGeom>
          <a:ln>
            <a:noFill/>
          </a:ln>
        </p:spPr>
      </p:pic>
      <p:pic>
        <p:nvPicPr>
          <p:cNvPr id="360" name="Picture 3"/>
          <p:cNvPicPr/>
          <p:nvPr/>
        </p:nvPicPr>
        <p:blipFill>
          <a:blip r:embed="rId4"/>
          <a:stretch/>
        </p:blipFill>
        <p:spPr>
          <a:xfrm>
            <a:off x="4839840" y="2331360"/>
            <a:ext cx="7203240" cy="24166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6" y="294967"/>
            <a:ext cx="11278913" cy="6339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n 1"/>
          <p:cNvPicPr/>
          <p:nvPr/>
        </p:nvPicPr>
        <p:blipFill>
          <a:blip r:embed="rId2"/>
          <a:stretch/>
        </p:blipFill>
        <p:spPr>
          <a:xfrm>
            <a:off x="3063240" y="255240"/>
            <a:ext cx="8000280" cy="6484320"/>
          </a:xfrm>
          <a:prstGeom prst="rect">
            <a:avLst/>
          </a:prstGeom>
          <a:ln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402480" y="502920"/>
            <a:ext cx="2331000" cy="13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Earth Global Circulation System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Imagen 160"/>
          <p:cNvPicPr/>
          <p:nvPr/>
        </p:nvPicPr>
        <p:blipFill>
          <a:blip r:embed="rId2"/>
          <a:srcRect l="4550" r="5184"/>
          <a:stretch/>
        </p:blipFill>
        <p:spPr>
          <a:xfrm>
            <a:off x="144000" y="72000"/>
            <a:ext cx="8062560" cy="6706440"/>
          </a:xfrm>
          <a:prstGeom prst="rect">
            <a:avLst/>
          </a:prstGeom>
          <a:ln>
            <a:noFill/>
          </a:ln>
        </p:spPr>
      </p:pic>
      <p:pic>
        <p:nvPicPr>
          <p:cNvPr id="279" name="Imagen 161"/>
          <p:cNvPicPr/>
          <p:nvPr/>
        </p:nvPicPr>
        <p:blipFill>
          <a:blip r:embed="rId3"/>
          <a:srcRect l="12242" r="19499"/>
          <a:stretch/>
        </p:blipFill>
        <p:spPr>
          <a:xfrm>
            <a:off x="8352360" y="3128760"/>
            <a:ext cx="3670200" cy="356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4"/>
          <p:cNvPicPr/>
          <p:nvPr/>
        </p:nvPicPr>
        <p:blipFill>
          <a:blip r:embed="rId2"/>
          <a:stretch/>
        </p:blipFill>
        <p:spPr>
          <a:xfrm>
            <a:off x="2018520" y="180360"/>
            <a:ext cx="8260200" cy="656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2"/>
          <p:cNvPicPr/>
          <p:nvPr/>
        </p:nvPicPr>
        <p:blipFill>
          <a:blip r:embed="rId2"/>
          <a:stretch/>
        </p:blipFill>
        <p:spPr>
          <a:xfrm>
            <a:off x="5368320" y="80280"/>
            <a:ext cx="6705000" cy="5296680"/>
          </a:xfrm>
          <a:prstGeom prst="rect">
            <a:avLst/>
          </a:prstGeom>
          <a:ln>
            <a:noFill/>
          </a:ln>
        </p:spPr>
      </p:pic>
      <p:pic>
        <p:nvPicPr>
          <p:cNvPr id="366" name="Picture 3"/>
          <p:cNvPicPr/>
          <p:nvPr/>
        </p:nvPicPr>
        <p:blipFill>
          <a:blip r:embed="rId3"/>
          <a:stretch/>
        </p:blipFill>
        <p:spPr>
          <a:xfrm>
            <a:off x="0" y="1430640"/>
            <a:ext cx="5505840" cy="4467960"/>
          </a:xfrm>
          <a:prstGeom prst="rect">
            <a:avLst/>
          </a:prstGeom>
          <a:ln>
            <a:noFill/>
          </a:ln>
        </p:spPr>
      </p:pic>
      <p:pic>
        <p:nvPicPr>
          <p:cNvPr id="367" name="Picture 4"/>
          <p:cNvPicPr/>
          <p:nvPr/>
        </p:nvPicPr>
        <p:blipFill>
          <a:blip r:embed="rId4"/>
          <a:stretch/>
        </p:blipFill>
        <p:spPr>
          <a:xfrm>
            <a:off x="3696120" y="4694400"/>
            <a:ext cx="2590200" cy="216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74840" y="365040"/>
            <a:ext cx="11138760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000" b="0" strike="noStrike" spc="-1" dirty="0">
                <a:solidFill>
                  <a:srgbClr val="000000"/>
                </a:solidFill>
                <a:latin typeface="Berlin Sans FB"/>
                <a:ea typeface="DejaVu Sans"/>
              </a:rPr>
              <a:t>2)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Berlin Sans FB"/>
                <a:ea typeface="DejaVu Sans"/>
              </a:rPr>
              <a:t>Explain</a:t>
            </a:r>
            <a:r>
              <a:rPr lang="es-ES" sz="4000" b="0" strike="noStrike" spc="-1" dirty="0">
                <a:solidFill>
                  <a:srgbClr val="000000"/>
                </a:solidFill>
                <a:latin typeface="Berlin Sans FB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Berlin Sans FB"/>
                <a:ea typeface="DejaVu Sans"/>
              </a:rPr>
              <a:t>the</a:t>
            </a:r>
            <a:r>
              <a:rPr lang="es-ES" sz="4000" b="0" strike="noStrike" spc="-1" dirty="0">
                <a:solidFill>
                  <a:srgbClr val="000000"/>
                </a:solidFill>
                <a:latin typeface="Berlin Sans FB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Berlin Sans FB"/>
                <a:ea typeface="DejaVu Sans"/>
              </a:rPr>
              <a:t>greenhouse</a:t>
            </a:r>
            <a:r>
              <a:rPr lang="es-ES" sz="4000" b="0" strike="noStrike" spc="-1" dirty="0">
                <a:solidFill>
                  <a:srgbClr val="000000"/>
                </a:solidFill>
                <a:latin typeface="Berlin Sans FB"/>
                <a:ea typeface="DejaVu Sans"/>
              </a:rPr>
              <a:t> </a:t>
            </a:r>
            <a:r>
              <a:rPr lang="es-ES" sz="4000" b="0" strike="noStrike" spc="-1" dirty="0" err="1">
                <a:solidFill>
                  <a:srgbClr val="000000"/>
                </a:solidFill>
                <a:latin typeface="Berlin Sans FB"/>
                <a:ea typeface="DejaVu Sans"/>
              </a:rPr>
              <a:t>effect</a:t>
            </a:r>
            <a:r>
              <a:rPr lang="es-ES" sz="4000" b="0" strike="noStrike" spc="-1" dirty="0">
                <a:solidFill>
                  <a:srgbClr val="000000"/>
                </a:solidFill>
                <a:latin typeface="Berlin Sans FB"/>
                <a:ea typeface="DejaVu Sans"/>
              </a:rPr>
              <a:t>	(efecto invernadero).</a:t>
            </a:r>
            <a:endParaRPr lang="es-ES" sz="4000" b="0" strike="noStrike" spc="-1" dirty="0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617400" y="1825560"/>
            <a:ext cx="1091304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216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The greenhouse effect is caused by the emission of certain gases from industry, cars and aerosols (carbon dioxide).</a:t>
            </a:r>
            <a:endParaRPr lang="es-ES" sz="3200" b="0" strike="noStrike" spc="-1">
              <a:latin typeface="Arial"/>
            </a:endParaRPr>
          </a:p>
          <a:p>
            <a:pPr marL="72216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Due to this emissions the layer of gases that surround the Earth is becoming thicker. </a:t>
            </a:r>
            <a:endParaRPr lang="es-ES" sz="3200" b="0" strike="noStrike" spc="-1">
              <a:latin typeface="Arial"/>
            </a:endParaRPr>
          </a:p>
          <a:p>
            <a:pPr marL="722160" indent="-5454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This causes that the sunrays that reach the Earth are trapped and cannot escape increasing the temperatures of the Earth.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Marcador de contenido 3"/>
          <p:cNvPicPr/>
          <p:nvPr/>
        </p:nvPicPr>
        <p:blipFill>
          <a:blip r:embed="rId2"/>
          <a:stretch/>
        </p:blipFill>
        <p:spPr>
          <a:xfrm>
            <a:off x="650520" y="215640"/>
            <a:ext cx="10730160" cy="613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427703" y="365040"/>
            <a:ext cx="11356257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3)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are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elements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of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climate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44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elements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or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components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climate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are: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76400" indent="-6325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Temperatures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76400" indent="-6325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Precipitation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76400" indent="-6325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Wind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076400" indent="-6325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Atmospheric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Pressure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530942" y="365040"/>
            <a:ext cx="11135032" cy="1323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4)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What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are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factors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of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the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 </a:t>
            </a:r>
            <a:r>
              <a:rPr lang="es-ES" sz="4400" b="0" strike="noStrike" spc="-1" dirty="0" err="1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Climate</a:t>
            </a:r>
            <a:r>
              <a:rPr lang="es-ES" sz="4400" b="0" strike="noStrike" spc="-1" dirty="0">
                <a:solidFill>
                  <a:srgbClr val="000000"/>
                </a:solidFill>
                <a:latin typeface="Arial Rounded MT Bold" panose="020F0704030504030204" pitchFamily="34" charset="0"/>
                <a:ea typeface="DejaVu Sans"/>
              </a:rPr>
              <a:t>?</a:t>
            </a:r>
            <a:endParaRPr lang="es-ES" sz="4400" b="0" strike="noStrike" spc="-1" dirty="0">
              <a:latin typeface="Arial Rounded MT Bold" panose="020F0704030504030204" pitchFamily="34" charset="0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factors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of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climate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can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modify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climate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and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they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are: 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165320" indent="-721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Latitude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165320" indent="-721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Altitude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165320" indent="-721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Distance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from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the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sea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 marL="1165320" indent="-721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Ocean</a:t>
            </a:r>
            <a:r>
              <a:rPr lang="es-ES" sz="3600" b="0" strike="noStrike" spc="-1" dirty="0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Comic Sans MS" panose="030F0702030302020204" pitchFamily="66" charset="0"/>
                <a:ea typeface="DejaVu Sans"/>
              </a:rPr>
              <a:t>currents</a:t>
            </a:r>
            <a:endParaRPr lang="es-ES" sz="3600" b="0" strike="noStrike" spc="-1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s-E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n 2"/>
          <p:cNvPicPr/>
          <p:nvPr/>
        </p:nvPicPr>
        <p:blipFill>
          <a:blip r:embed="rId2"/>
          <a:stretch/>
        </p:blipFill>
        <p:spPr>
          <a:xfrm>
            <a:off x="375120" y="557640"/>
            <a:ext cx="11359440" cy="592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1957</TotalTime>
  <Words>982</Words>
  <Application>Microsoft Office PowerPoint</Application>
  <PresentationFormat>Personalizado</PresentationFormat>
  <Paragraphs>112</Paragraphs>
  <Slides>41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Weather and Climate</dc:title>
  <dc:subject/>
  <dc:creator>Usuario</dc:creator>
  <dc:description/>
  <cp:lastModifiedBy>Gema de la Torre</cp:lastModifiedBy>
  <cp:revision>95</cp:revision>
  <dcterms:created xsi:type="dcterms:W3CDTF">2019-10-14T06:56:03Z</dcterms:created>
  <dcterms:modified xsi:type="dcterms:W3CDTF">2020-12-13T15:18:56Z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