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3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63" name="Imagen 62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64" name="Imagen 6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128" name="Imagen 127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9" name="Imagen 128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193" name="Imagen 192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94" name="Imagen 19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58" name="Imagen 257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59" name="Imagen 258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stomShape 1"/>
          <p:cNvSpPr/>
          <p:nvPr/>
        </p:nvSpPr>
        <p:spPr>
          <a:xfrm>
            <a:off x="0" y="2575080"/>
            <a:ext cx="100440" cy="62568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CustomShape 2"/>
          <p:cNvSpPr/>
          <p:nvPr/>
        </p:nvSpPr>
        <p:spPr>
          <a:xfrm>
            <a:off x="128520" y="3156480"/>
            <a:ext cx="646200" cy="232200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807120" y="5447160"/>
            <a:ext cx="609120" cy="141984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59760" y="6503760"/>
            <a:ext cx="171000" cy="36324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00800" y="3201120"/>
            <a:ext cx="821520" cy="332820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22320" y="228600"/>
            <a:ext cx="105840" cy="292752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78120" y="2944080"/>
            <a:ext cx="77760" cy="49356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769680" y="5478840"/>
            <a:ext cx="189720" cy="102456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775440" y="1398960"/>
            <a:ext cx="2075760" cy="404784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922680" y="6530040"/>
            <a:ext cx="161640" cy="33696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769680" y="5359320"/>
            <a:ext cx="37080" cy="22140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849960" y="6244560"/>
            <a:ext cx="238320" cy="62208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27360" y="-720"/>
            <a:ext cx="493920" cy="440064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550440" y="4316400"/>
            <a:ext cx="423000" cy="158040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1006200" y="5862600"/>
            <a:ext cx="430560" cy="99036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521640" y="4364280"/>
            <a:ext cx="551520" cy="223560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468000" y="1289160"/>
            <a:ext cx="173880" cy="302688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1111680" y="6571440"/>
            <a:ext cx="133920" cy="28116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502560" y="4107600"/>
            <a:ext cx="82080" cy="51120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973800" y="3145680"/>
            <a:ext cx="1409760" cy="271656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21"/>
          <p:cNvSpPr/>
          <p:nvPr/>
        </p:nvSpPr>
        <p:spPr>
          <a:xfrm>
            <a:off x="1073520" y="6600240"/>
            <a:ext cx="120240" cy="25272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22"/>
          <p:cNvSpPr/>
          <p:nvPr/>
        </p:nvSpPr>
        <p:spPr>
          <a:xfrm>
            <a:off x="973800" y="5897160"/>
            <a:ext cx="137520" cy="67392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23"/>
          <p:cNvSpPr/>
          <p:nvPr/>
        </p:nvSpPr>
        <p:spPr>
          <a:xfrm>
            <a:off x="973800" y="5772600"/>
            <a:ext cx="37800" cy="22752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CustomShape 24"/>
          <p:cNvSpPr/>
          <p:nvPr/>
        </p:nvSpPr>
        <p:spPr>
          <a:xfrm>
            <a:off x="1006200" y="6322680"/>
            <a:ext cx="210240" cy="53028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25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" name="PlaceHolder 26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s-ES" sz="5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Haga clic para modificar el estilo de título del patrón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s-E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19/09/19</a:t>
            </a:r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" name="PlaceHolder 28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lstStyle/>
          <a:p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" name="CustomShape 29"/>
          <p:cNvSpPr/>
          <p:nvPr/>
        </p:nvSpPr>
        <p:spPr>
          <a:xfrm>
            <a:off x="0" y="4323960"/>
            <a:ext cx="1744200" cy="778320"/>
          </a:xfrm>
          <a:custGeom>
            <a:avLst/>
            <a:gdLst/>
            <a:ahLst/>
            <a:cxn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PlaceHolder 30"/>
          <p:cNvSpPr>
            <a:spLocks noGrp="1"/>
          </p:cNvSpPr>
          <p:nvPr>
            <p:ph type="sldNum"/>
          </p:nvPr>
        </p:nvSpPr>
        <p:spPr>
          <a:xfrm>
            <a:off x="531720" y="4529520"/>
            <a:ext cx="77940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27A5FB3-CEB7-448A-8D88-0596097DB8E5}" type="slidenum">
              <a:rPr lang="es-ES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‹Nº›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" name="PlaceHolder 3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0" y="2575080"/>
            <a:ext cx="100440" cy="62568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2"/>
          <p:cNvSpPr/>
          <p:nvPr/>
        </p:nvSpPr>
        <p:spPr>
          <a:xfrm>
            <a:off x="128520" y="3156480"/>
            <a:ext cx="646200" cy="232200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3"/>
          <p:cNvSpPr/>
          <p:nvPr/>
        </p:nvSpPr>
        <p:spPr>
          <a:xfrm>
            <a:off x="807120" y="5447160"/>
            <a:ext cx="609120" cy="141984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4"/>
          <p:cNvSpPr/>
          <p:nvPr/>
        </p:nvSpPr>
        <p:spPr>
          <a:xfrm>
            <a:off x="959760" y="6503760"/>
            <a:ext cx="171000" cy="36324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5"/>
          <p:cNvSpPr/>
          <p:nvPr/>
        </p:nvSpPr>
        <p:spPr>
          <a:xfrm>
            <a:off x="100800" y="3201120"/>
            <a:ext cx="821520" cy="332820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6"/>
          <p:cNvSpPr/>
          <p:nvPr/>
        </p:nvSpPr>
        <p:spPr>
          <a:xfrm>
            <a:off x="22320" y="228600"/>
            <a:ext cx="105840" cy="292752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7"/>
          <p:cNvSpPr/>
          <p:nvPr/>
        </p:nvSpPr>
        <p:spPr>
          <a:xfrm>
            <a:off x="78120" y="2944080"/>
            <a:ext cx="77760" cy="49356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8"/>
          <p:cNvSpPr/>
          <p:nvPr/>
        </p:nvSpPr>
        <p:spPr>
          <a:xfrm>
            <a:off x="769680" y="5478840"/>
            <a:ext cx="189720" cy="102456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9"/>
          <p:cNvSpPr/>
          <p:nvPr/>
        </p:nvSpPr>
        <p:spPr>
          <a:xfrm>
            <a:off x="775440" y="1398960"/>
            <a:ext cx="2075760" cy="404784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10"/>
          <p:cNvSpPr/>
          <p:nvPr/>
        </p:nvSpPr>
        <p:spPr>
          <a:xfrm>
            <a:off x="922680" y="6530040"/>
            <a:ext cx="161640" cy="33696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11"/>
          <p:cNvSpPr/>
          <p:nvPr/>
        </p:nvSpPr>
        <p:spPr>
          <a:xfrm>
            <a:off x="769680" y="5359320"/>
            <a:ext cx="37080" cy="22140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12"/>
          <p:cNvSpPr/>
          <p:nvPr/>
        </p:nvSpPr>
        <p:spPr>
          <a:xfrm>
            <a:off x="849960" y="6244560"/>
            <a:ext cx="238320" cy="62208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13"/>
          <p:cNvSpPr/>
          <p:nvPr/>
        </p:nvSpPr>
        <p:spPr>
          <a:xfrm>
            <a:off x="27360" y="-720"/>
            <a:ext cx="493920" cy="440064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14"/>
          <p:cNvSpPr/>
          <p:nvPr/>
        </p:nvSpPr>
        <p:spPr>
          <a:xfrm>
            <a:off x="550440" y="4316400"/>
            <a:ext cx="423000" cy="158040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15"/>
          <p:cNvSpPr/>
          <p:nvPr/>
        </p:nvSpPr>
        <p:spPr>
          <a:xfrm>
            <a:off x="1006200" y="5862600"/>
            <a:ext cx="430560" cy="99036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16"/>
          <p:cNvSpPr/>
          <p:nvPr/>
        </p:nvSpPr>
        <p:spPr>
          <a:xfrm>
            <a:off x="521640" y="4364280"/>
            <a:ext cx="551520" cy="223560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17"/>
          <p:cNvSpPr/>
          <p:nvPr/>
        </p:nvSpPr>
        <p:spPr>
          <a:xfrm>
            <a:off x="468000" y="1289160"/>
            <a:ext cx="173880" cy="302688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18"/>
          <p:cNvSpPr/>
          <p:nvPr/>
        </p:nvSpPr>
        <p:spPr>
          <a:xfrm>
            <a:off x="1111680" y="6571440"/>
            <a:ext cx="133920" cy="28116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19"/>
          <p:cNvSpPr/>
          <p:nvPr/>
        </p:nvSpPr>
        <p:spPr>
          <a:xfrm>
            <a:off x="502560" y="4107600"/>
            <a:ext cx="82080" cy="51120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20"/>
          <p:cNvSpPr/>
          <p:nvPr/>
        </p:nvSpPr>
        <p:spPr>
          <a:xfrm>
            <a:off x="973800" y="3145680"/>
            <a:ext cx="1409760" cy="271656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21"/>
          <p:cNvSpPr/>
          <p:nvPr/>
        </p:nvSpPr>
        <p:spPr>
          <a:xfrm>
            <a:off x="1073520" y="6600240"/>
            <a:ext cx="120240" cy="25272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22"/>
          <p:cNvSpPr/>
          <p:nvPr/>
        </p:nvSpPr>
        <p:spPr>
          <a:xfrm>
            <a:off x="973800" y="5897160"/>
            <a:ext cx="137520" cy="67392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23"/>
          <p:cNvSpPr/>
          <p:nvPr/>
        </p:nvSpPr>
        <p:spPr>
          <a:xfrm>
            <a:off x="973800" y="5772600"/>
            <a:ext cx="37800" cy="22752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24"/>
          <p:cNvSpPr/>
          <p:nvPr/>
        </p:nvSpPr>
        <p:spPr>
          <a:xfrm>
            <a:off x="1006200" y="6322680"/>
            <a:ext cx="210240" cy="53028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25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0" name="PlaceHolder 26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Haga clic para modificar el estilo de título del patrón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1" name="PlaceHolder 27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Sexto nivel del esquema</a:t>
            </a: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es-ES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Séptimo nivel del esquemaEditar el estilo de texto del patrón</a:t>
            </a:r>
          </a:p>
          <a:p>
            <a:pPr marL="743040" lvl="1" indent="-28548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es-ES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Segundo nivel</a:t>
            </a:r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143000" lvl="2" indent="-22824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es-ES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Tercer nivel</a:t>
            </a:r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600200" lvl="3" indent="-22824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es-ES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Cuarto nivel</a:t>
            </a:r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057400" lvl="4" indent="-22824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es-ES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Quinto nivel</a:t>
            </a:r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2" name="PlaceHolder 28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s-E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19/09/19</a:t>
            </a:r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3" name="PlaceHolder 29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lstStyle/>
          <a:p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4" name="CustomShape 30"/>
          <p:cNvSpPr/>
          <p:nvPr/>
        </p:nvSpPr>
        <p:spPr>
          <a:xfrm flipV="1">
            <a:off x="-4320" y="714240"/>
            <a:ext cx="1588320" cy="5068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PlaceHolder 31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B21DB66-95C6-424D-9929-B542F941B31C}" type="slidenum">
              <a:rPr lang="es-ES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‹Nº›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0" y="2575080"/>
            <a:ext cx="100440" cy="62568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2"/>
          <p:cNvSpPr/>
          <p:nvPr/>
        </p:nvSpPr>
        <p:spPr>
          <a:xfrm>
            <a:off x="128520" y="3156480"/>
            <a:ext cx="646200" cy="232200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3"/>
          <p:cNvSpPr/>
          <p:nvPr/>
        </p:nvSpPr>
        <p:spPr>
          <a:xfrm>
            <a:off x="807120" y="5447160"/>
            <a:ext cx="609120" cy="141984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4"/>
          <p:cNvSpPr/>
          <p:nvPr/>
        </p:nvSpPr>
        <p:spPr>
          <a:xfrm>
            <a:off x="959760" y="6503760"/>
            <a:ext cx="171000" cy="36324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5"/>
          <p:cNvSpPr/>
          <p:nvPr/>
        </p:nvSpPr>
        <p:spPr>
          <a:xfrm>
            <a:off x="100800" y="3201120"/>
            <a:ext cx="821520" cy="332820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6"/>
          <p:cNvSpPr/>
          <p:nvPr/>
        </p:nvSpPr>
        <p:spPr>
          <a:xfrm>
            <a:off x="22320" y="228600"/>
            <a:ext cx="105840" cy="292752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7"/>
          <p:cNvSpPr/>
          <p:nvPr/>
        </p:nvSpPr>
        <p:spPr>
          <a:xfrm>
            <a:off x="78120" y="2944080"/>
            <a:ext cx="77760" cy="49356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8"/>
          <p:cNvSpPr/>
          <p:nvPr/>
        </p:nvSpPr>
        <p:spPr>
          <a:xfrm>
            <a:off x="769680" y="5478840"/>
            <a:ext cx="189720" cy="102456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9"/>
          <p:cNvSpPr/>
          <p:nvPr/>
        </p:nvSpPr>
        <p:spPr>
          <a:xfrm>
            <a:off x="775440" y="1398960"/>
            <a:ext cx="2075760" cy="404784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10"/>
          <p:cNvSpPr/>
          <p:nvPr/>
        </p:nvSpPr>
        <p:spPr>
          <a:xfrm>
            <a:off x="922680" y="6530040"/>
            <a:ext cx="161640" cy="33696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11"/>
          <p:cNvSpPr/>
          <p:nvPr/>
        </p:nvSpPr>
        <p:spPr>
          <a:xfrm>
            <a:off x="769680" y="5359320"/>
            <a:ext cx="37080" cy="22140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12"/>
          <p:cNvSpPr/>
          <p:nvPr/>
        </p:nvSpPr>
        <p:spPr>
          <a:xfrm>
            <a:off x="849960" y="6244560"/>
            <a:ext cx="238320" cy="62208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13"/>
          <p:cNvSpPr/>
          <p:nvPr/>
        </p:nvSpPr>
        <p:spPr>
          <a:xfrm>
            <a:off x="27360" y="-720"/>
            <a:ext cx="493920" cy="440064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14"/>
          <p:cNvSpPr/>
          <p:nvPr/>
        </p:nvSpPr>
        <p:spPr>
          <a:xfrm>
            <a:off x="550440" y="4316400"/>
            <a:ext cx="423000" cy="158040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15"/>
          <p:cNvSpPr/>
          <p:nvPr/>
        </p:nvSpPr>
        <p:spPr>
          <a:xfrm>
            <a:off x="1006200" y="5862600"/>
            <a:ext cx="430560" cy="99036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16"/>
          <p:cNvSpPr/>
          <p:nvPr/>
        </p:nvSpPr>
        <p:spPr>
          <a:xfrm>
            <a:off x="521640" y="4364280"/>
            <a:ext cx="551520" cy="223560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17"/>
          <p:cNvSpPr/>
          <p:nvPr/>
        </p:nvSpPr>
        <p:spPr>
          <a:xfrm>
            <a:off x="468000" y="1289160"/>
            <a:ext cx="173880" cy="302688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18"/>
          <p:cNvSpPr/>
          <p:nvPr/>
        </p:nvSpPr>
        <p:spPr>
          <a:xfrm>
            <a:off x="1111680" y="6571440"/>
            <a:ext cx="133920" cy="28116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19"/>
          <p:cNvSpPr/>
          <p:nvPr/>
        </p:nvSpPr>
        <p:spPr>
          <a:xfrm>
            <a:off x="502560" y="4107600"/>
            <a:ext cx="82080" cy="51120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20"/>
          <p:cNvSpPr/>
          <p:nvPr/>
        </p:nvSpPr>
        <p:spPr>
          <a:xfrm>
            <a:off x="973800" y="3145680"/>
            <a:ext cx="1409760" cy="271656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21"/>
          <p:cNvSpPr/>
          <p:nvPr/>
        </p:nvSpPr>
        <p:spPr>
          <a:xfrm>
            <a:off x="1073520" y="6600240"/>
            <a:ext cx="120240" cy="25272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22"/>
          <p:cNvSpPr/>
          <p:nvPr/>
        </p:nvSpPr>
        <p:spPr>
          <a:xfrm>
            <a:off x="973800" y="5897160"/>
            <a:ext cx="137520" cy="67392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23"/>
          <p:cNvSpPr/>
          <p:nvPr/>
        </p:nvSpPr>
        <p:spPr>
          <a:xfrm>
            <a:off x="973800" y="5772600"/>
            <a:ext cx="37800" cy="22752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24"/>
          <p:cNvSpPr/>
          <p:nvPr/>
        </p:nvSpPr>
        <p:spPr>
          <a:xfrm>
            <a:off x="1006200" y="6322680"/>
            <a:ext cx="210240" cy="53028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25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5" name="PlaceHolder 26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s-E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19/09/19</a:t>
            </a:r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6" name="PlaceHolder 27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lstStyle/>
          <a:p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7" name="CustomShape 28"/>
          <p:cNvSpPr/>
          <p:nvPr/>
        </p:nvSpPr>
        <p:spPr>
          <a:xfrm flipV="1">
            <a:off x="-4320" y="714240"/>
            <a:ext cx="1588320" cy="5068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PlaceHolder 29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4CA3AB9-2DB0-459F-9849-C952E705020C}" type="slidenum">
              <a:rPr lang="es-ES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‹Nº›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9" name="PlaceHolder 30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Pulse para editar el formato del texto de título</a:t>
            </a:r>
          </a:p>
        </p:txBody>
      </p:sp>
      <p:sp>
        <p:nvSpPr>
          <p:cNvPr id="160" name="PlaceHolder 3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0" y="2575080"/>
            <a:ext cx="100440" cy="62568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2"/>
          <p:cNvSpPr/>
          <p:nvPr/>
        </p:nvSpPr>
        <p:spPr>
          <a:xfrm>
            <a:off x="128520" y="3156480"/>
            <a:ext cx="646200" cy="232200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3"/>
          <p:cNvSpPr/>
          <p:nvPr/>
        </p:nvSpPr>
        <p:spPr>
          <a:xfrm>
            <a:off x="807120" y="5447160"/>
            <a:ext cx="609120" cy="141984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4"/>
          <p:cNvSpPr/>
          <p:nvPr/>
        </p:nvSpPr>
        <p:spPr>
          <a:xfrm>
            <a:off x="959760" y="6503760"/>
            <a:ext cx="171000" cy="36324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5"/>
          <p:cNvSpPr/>
          <p:nvPr/>
        </p:nvSpPr>
        <p:spPr>
          <a:xfrm>
            <a:off x="100800" y="3201120"/>
            <a:ext cx="821520" cy="332820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6"/>
          <p:cNvSpPr/>
          <p:nvPr/>
        </p:nvSpPr>
        <p:spPr>
          <a:xfrm>
            <a:off x="22320" y="228600"/>
            <a:ext cx="105840" cy="292752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7"/>
          <p:cNvSpPr/>
          <p:nvPr/>
        </p:nvSpPr>
        <p:spPr>
          <a:xfrm>
            <a:off x="78120" y="2944080"/>
            <a:ext cx="77760" cy="49356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8"/>
          <p:cNvSpPr/>
          <p:nvPr/>
        </p:nvSpPr>
        <p:spPr>
          <a:xfrm>
            <a:off x="769680" y="5478840"/>
            <a:ext cx="189720" cy="102456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9"/>
          <p:cNvSpPr/>
          <p:nvPr/>
        </p:nvSpPr>
        <p:spPr>
          <a:xfrm>
            <a:off x="775440" y="1398960"/>
            <a:ext cx="2075760" cy="404784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10"/>
          <p:cNvSpPr/>
          <p:nvPr/>
        </p:nvSpPr>
        <p:spPr>
          <a:xfrm>
            <a:off x="922680" y="6530040"/>
            <a:ext cx="161640" cy="33696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11"/>
          <p:cNvSpPr/>
          <p:nvPr/>
        </p:nvSpPr>
        <p:spPr>
          <a:xfrm>
            <a:off x="769680" y="5359320"/>
            <a:ext cx="37080" cy="22140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12"/>
          <p:cNvSpPr/>
          <p:nvPr/>
        </p:nvSpPr>
        <p:spPr>
          <a:xfrm>
            <a:off x="849960" y="6244560"/>
            <a:ext cx="238320" cy="62208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13"/>
          <p:cNvSpPr/>
          <p:nvPr/>
        </p:nvSpPr>
        <p:spPr>
          <a:xfrm>
            <a:off x="27360" y="-720"/>
            <a:ext cx="493920" cy="440064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14"/>
          <p:cNvSpPr/>
          <p:nvPr/>
        </p:nvSpPr>
        <p:spPr>
          <a:xfrm>
            <a:off x="550440" y="4316400"/>
            <a:ext cx="423000" cy="158040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15"/>
          <p:cNvSpPr/>
          <p:nvPr/>
        </p:nvSpPr>
        <p:spPr>
          <a:xfrm>
            <a:off x="1006200" y="5862600"/>
            <a:ext cx="430560" cy="99036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16"/>
          <p:cNvSpPr/>
          <p:nvPr/>
        </p:nvSpPr>
        <p:spPr>
          <a:xfrm>
            <a:off x="521640" y="4364280"/>
            <a:ext cx="551520" cy="223560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17"/>
          <p:cNvSpPr/>
          <p:nvPr/>
        </p:nvSpPr>
        <p:spPr>
          <a:xfrm>
            <a:off x="468000" y="1289160"/>
            <a:ext cx="173880" cy="302688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18"/>
          <p:cNvSpPr/>
          <p:nvPr/>
        </p:nvSpPr>
        <p:spPr>
          <a:xfrm>
            <a:off x="1111680" y="6571440"/>
            <a:ext cx="133920" cy="28116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19"/>
          <p:cNvSpPr/>
          <p:nvPr/>
        </p:nvSpPr>
        <p:spPr>
          <a:xfrm>
            <a:off x="502560" y="4107600"/>
            <a:ext cx="82080" cy="51120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20"/>
          <p:cNvSpPr/>
          <p:nvPr/>
        </p:nvSpPr>
        <p:spPr>
          <a:xfrm>
            <a:off x="973800" y="3145680"/>
            <a:ext cx="1409760" cy="271656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21"/>
          <p:cNvSpPr/>
          <p:nvPr/>
        </p:nvSpPr>
        <p:spPr>
          <a:xfrm>
            <a:off x="1073520" y="6600240"/>
            <a:ext cx="120240" cy="25272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22"/>
          <p:cNvSpPr/>
          <p:nvPr/>
        </p:nvSpPr>
        <p:spPr>
          <a:xfrm>
            <a:off x="973800" y="5897160"/>
            <a:ext cx="137520" cy="67392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23"/>
          <p:cNvSpPr/>
          <p:nvPr/>
        </p:nvSpPr>
        <p:spPr>
          <a:xfrm>
            <a:off x="973800" y="5772600"/>
            <a:ext cx="37800" cy="22752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24"/>
          <p:cNvSpPr/>
          <p:nvPr/>
        </p:nvSpPr>
        <p:spPr>
          <a:xfrm>
            <a:off x="1006200" y="6322680"/>
            <a:ext cx="210240" cy="53028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25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0" name="PlaceHolder 26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Haga clic para modificar el estilo de título del patrón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21" name="PlaceHolder 27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s-E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19/09/19</a:t>
            </a:r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2" name="PlaceHolder 28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/>
          <a:lstStyle/>
          <a:p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3" name="CustomShape 29"/>
          <p:cNvSpPr/>
          <p:nvPr/>
        </p:nvSpPr>
        <p:spPr>
          <a:xfrm flipV="1">
            <a:off x="-4320" y="714240"/>
            <a:ext cx="1588320" cy="5068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PlaceHolder 30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9534E96-4278-4AA4-80D9-0D15157B1C1A}" type="slidenum">
              <a:rPr lang="es-ES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‹Nº›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5" name="PlaceHolder 3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Pulse para editar el formato de esquema del texto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Segundo nivel del esquema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Tercer nivel del esquema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Cuarto nivel del esquema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Quinto nivel del esquema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Sexto nivel del esquema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2589120" y="2917080"/>
            <a:ext cx="8915040" cy="2262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s-ES" sz="5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Unit 1: The Earth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61" name="Imagen 3"/>
          <p:cNvPicPr/>
          <p:nvPr/>
        </p:nvPicPr>
        <p:blipFill>
          <a:blip r:embed="rId2"/>
          <a:stretch/>
        </p:blipFill>
        <p:spPr>
          <a:xfrm>
            <a:off x="1773360" y="362880"/>
            <a:ext cx="6352920" cy="3571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2093040" y="31932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5. What are the parallels and what are the most famous parallels?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81" name="TextShape 2"/>
          <p:cNvSpPr txBox="1"/>
          <p:nvPr/>
        </p:nvSpPr>
        <p:spPr>
          <a:xfrm>
            <a:off x="2589120" y="1719000"/>
            <a:ext cx="8915040" cy="4791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en-GB" sz="3600" b="0" strike="noStrike" spc="-1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The </a:t>
            </a:r>
            <a:r>
              <a:rPr lang="en-GB" sz="3600" b="0" strike="noStrike" spc="-1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parallels </a:t>
            </a:r>
            <a:r>
              <a:rPr lang="en-GB" sz="36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are imaginary lines that encircle the Earth horizontally.</a:t>
            </a:r>
            <a:endParaRPr lang="en-GB" sz="18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en-GB" sz="36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Some famous parallels are:</a:t>
            </a:r>
            <a:endParaRPr lang="en-GB" sz="18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743040" lvl="1" indent="-28548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en-GB" sz="34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The equator</a:t>
            </a:r>
            <a:endParaRPr lang="en-GB" sz="14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743040" lvl="1" indent="-28548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en-GB" sz="34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Tropic of Cancer</a:t>
            </a:r>
            <a:endParaRPr lang="en-GB" sz="14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743040" lvl="1" indent="-28548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en-GB" sz="34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Tropic of Capricorn</a:t>
            </a:r>
            <a:endParaRPr lang="en-GB" sz="14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743040" lvl="1" indent="-28548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en-GB" sz="34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Arctic circle</a:t>
            </a:r>
            <a:endParaRPr lang="en-GB" sz="14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743040" lvl="1" indent="-28548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en-GB" sz="34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Antarctic circle</a:t>
            </a:r>
            <a:endParaRPr lang="en-GB" sz="14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endParaRPr lang="es-ES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endParaRPr lang="es-ES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" dur="500"/>
                                        <p:tgtEl>
                                          <p:spTgt spid="281">
                                            <p:txEl>
                                              <p:pRg st="0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72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2" dur="500"/>
                                        <p:tgtEl>
                                          <p:spTgt spid="281">
                                            <p:txEl>
                                              <p:pRg st="72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96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5" dur="500"/>
                                        <p:tgtEl>
                                          <p:spTgt spid="281">
                                            <p:txEl>
                                              <p:pRg st="96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05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8" dur="500"/>
                                        <p:tgtEl>
                                          <p:spTgt spid="281">
                                            <p:txEl>
                                              <p:pRg st="105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19" end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21" dur="500"/>
                                        <p:tgtEl>
                                          <p:spTgt spid="281">
                                            <p:txEl>
                                              <p:pRg st="119" end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36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24" dur="500"/>
                                        <p:tgtEl>
                                          <p:spTgt spid="281">
                                            <p:txEl>
                                              <p:pRg st="136" end="1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46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27" dur="500"/>
                                        <p:tgtEl>
                                          <p:spTgt spid="281">
                                            <p:txEl>
                                              <p:pRg st="146" end="1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Imagen 4"/>
          <p:cNvPicPr/>
          <p:nvPr/>
        </p:nvPicPr>
        <p:blipFill>
          <a:blip r:embed="rId2"/>
          <a:stretch/>
        </p:blipFill>
        <p:spPr>
          <a:xfrm>
            <a:off x="3081240" y="466560"/>
            <a:ext cx="6028920" cy="592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es-ES" sz="3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The meridians are imaginary lines that encircle the Earth vertically.</a:t>
            </a:r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es-ES" sz="3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The most famous meridian is the Greenwich meridian.</a:t>
            </a:r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lang="es-ES" sz="3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84" name="TextShape 2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36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6. </a:t>
            </a:r>
            <a:r>
              <a:rPr lang="es-ES" sz="36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What</a:t>
            </a:r>
            <a:r>
              <a:rPr lang="es-ES" sz="36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are </a:t>
            </a:r>
            <a:r>
              <a:rPr lang="es-ES" sz="36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the</a:t>
            </a:r>
            <a:r>
              <a:rPr lang="es-ES" sz="36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meridians</a:t>
            </a:r>
            <a:r>
              <a:rPr lang="es-ES" sz="36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and </a:t>
            </a:r>
            <a:r>
              <a:rPr lang="es-ES" sz="3600" b="0" strike="noStrike" spc="-1" dirty="0" err="1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which</a:t>
            </a:r>
            <a:r>
              <a:rPr lang="es-ES" sz="36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one</a:t>
            </a:r>
            <a:r>
              <a:rPr lang="es-ES" sz="36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is</a:t>
            </a:r>
            <a:r>
              <a:rPr lang="es-ES" sz="36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the</a:t>
            </a:r>
            <a:r>
              <a:rPr lang="es-ES" sz="36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most</a:t>
            </a:r>
            <a:r>
              <a:rPr lang="es-ES" sz="36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famous</a:t>
            </a:r>
            <a:r>
              <a:rPr lang="es-ES" sz="36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meridian</a:t>
            </a:r>
            <a:r>
              <a:rPr lang="es-ES" sz="36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?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Imagen 3"/>
          <p:cNvPicPr/>
          <p:nvPr/>
        </p:nvPicPr>
        <p:blipFill>
          <a:blip r:embed="rId2"/>
          <a:stretch/>
        </p:blipFill>
        <p:spPr>
          <a:xfrm>
            <a:off x="3682080" y="615960"/>
            <a:ext cx="5400720" cy="5797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Imagen 3"/>
          <p:cNvPicPr/>
          <p:nvPr/>
        </p:nvPicPr>
        <p:blipFill>
          <a:blip r:embed="rId2"/>
          <a:stretch/>
        </p:blipFill>
        <p:spPr>
          <a:xfrm>
            <a:off x="993240" y="548640"/>
            <a:ext cx="10677600" cy="564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1853280" y="624240"/>
            <a:ext cx="978984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7. What is Latitude and how do we measure it?		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1853280" y="2133720"/>
            <a:ext cx="9651240" cy="3777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Latitude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is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the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distance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from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any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point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on</a:t>
            </a:r>
            <a:r>
              <a:rPr lang="es-ES" sz="36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the</a:t>
            </a:r>
            <a:r>
              <a:rPr lang="es-ES" sz="36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Earth</a:t>
            </a:r>
            <a:r>
              <a:rPr lang="es-ES" sz="36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to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the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equator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. </a:t>
            </a:r>
            <a:endParaRPr lang="es-ES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It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is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measured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in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degrees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, minutes and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seconds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and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it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goes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from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0º (in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the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equator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) to 90º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north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or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south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(in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the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Poles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).</a:t>
            </a:r>
            <a:endParaRPr lang="es-ES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Imagen 3"/>
          <p:cNvPicPr/>
          <p:nvPr/>
        </p:nvPicPr>
        <p:blipFill>
          <a:blip r:embed="rId2"/>
          <a:stretch/>
        </p:blipFill>
        <p:spPr>
          <a:xfrm>
            <a:off x="1802520" y="438840"/>
            <a:ext cx="4329720" cy="4662720"/>
          </a:xfrm>
          <a:prstGeom prst="rect">
            <a:avLst/>
          </a:prstGeom>
          <a:ln>
            <a:noFill/>
          </a:ln>
        </p:spPr>
      </p:pic>
      <p:pic>
        <p:nvPicPr>
          <p:cNvPr id="290" name="Imagen 4"/>
          <p:cNvPicPr/>
          <p:nvPr/>
        </p:nvPicPr>
        <p:blipFill>
          <a:blip r:embed="rId3"/>
          <a:stretch/>
        </p:blipFill>
        <p:spPr>
          <a:xfrm>
            <a:off x="7180920" y="1374480"/>
            <a:ext cx="4644000" cy="5171760"/>
          </a:xfrm>
          <a:prstGeom prst="rect">
            <a:avLst/>
          </a:prstGeom>
          <a:ln w="12600">
            <a:solidFill>
              <a:schemeClr val="tx1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8. What is Longitude and how do we measure it?		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92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es-ES" sz="3600" b="0" strike="noStrike" spc="-1" dirty="0" err="1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Longitude</a:t>
            </a:r>
            <a:r>
              <a:rPr lang="es-ES" sz="36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is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the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distance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from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any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point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on</a:t>
            </a:r>
            <a:r>
              <a:rPr lang="es-ES" sz="36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the</a:t>
            </a:r>
            <a:r>
              <a:rPr lang="es-ES" sz="36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Earth</a:t>
            </a:r>
            <a:r>
              <a:rPr lang="es-ES" sz="3600" b="0" strike="noStrike" spc="-1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to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the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Greenwich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meridian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. </a:t>
            </a:r>
            <a:endParaRPr lang="es-ES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A53010"/>
              </a:buClr>
              <a:buFont typeface="Wingdings 3" charset="2"/>
              <a:buChar char=""/>
            </a:pP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It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is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measured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in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degrees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, minutes and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seconds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and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it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goes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from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0º (in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the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Greenwich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meridian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) to 180º East </a:t>
            </a:r>
            <a:r>
              <a:rPr lang="es-ES" sz="36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or</a:t>
            </a:r>
            <a:r>
              <a:rPr lang="es-ES" sz="36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 West.</a:t>
            </a:r>
            <a:endParaRPr lang="es-ES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Imagen 3"/>
          <p:cNvPicPr/>
          <p:nvPr/>
        </p:nvPicPr>
        <p:blipFill>
          <a:blip r:embed="rId2"/>
          <a:stretch/>
        </p:blipFill>
        <p:spPr>
          <a:xfrm>
            <a:off x="3572280" y="340200"/>
            <a:ext cx="5973840" cy="6239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Imagen 1"/>
          <p:cNvPicPr/>
          <p:nvPr/>
        </p:nvPicPr>
        <p:blipFill>
          <a:blip r:embed="rId2"/>
          <a:stretch/>
        </p:blipFill>
        <p:spPr>
          <a:xfrm>
            <a:off x="1854720" y="646560"/>
            <a:ext cx="9495360" cy="6077160"/>
          </a:xfrm>
          <a:prstGeom prst="rect">
            <a:avLst/>
          </a:prstGeom>
          <a:ln>
            <a:noFill/>
          </a:ln>
        </p:spPr>
      </p:pic>
      <p:sp>
        <p:nvSpPr>
          <p:cNvPr id="295" name="CustomShape 1"/>
          <p:cNvSpPr/>
          <p:nvPr/>
        </p:nvSpPr>
        <p:spPr>
          <a:xfrm>
            <a:off x="4096440" y="109800"/>
            <a:ext cx="5449320" cy="456120"/>
          </a:xfrm>
          <a:prstGeom prst="rect">
            <a:avLst/>
          </a:prstGeom>
          <a:noFill/>
          <a:ln w="1908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The geographical coordinates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1998720" y="58752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1. Write a definition about the rotation of the Earth (include how long it takes and its consequences).</a:t>
            </a:r>
            <a:r>
              <a:rPr lang="es-ES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
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1995120" y="2517329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It is the movement of the Earth around its own axis (220 km/sec).</a:t>
            </a:r>
            <a:endParaRPr lang="en-GB" sz="18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lang="en-GB" sz="28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This movement takes (slightly less than ) 24 hours and causes the succession of days and nights.</a:t>
            </a:r>
            <a:endParaRPr lang="en-GB" sz="18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en-GB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66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agen 3"/>
          <p:cNvPicPr/>
          <p:nvPr/>
        </p:nvPicPr>
        <p:blipFill>
          <a:blip r:embed="rId2"/>
          <a:stretch/>
        </p:blipFill>
        <p:spPr>
          <a:xfrm>
            <a:off x="3153960" y="591840"/>
            <a:ext cx="8120160" cy="5203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Imagen 2"/>
          <p:cNvPicPr/>
          <p:nvPr/>
        </p:nvPicPr>
        <p:blipFill>
          <a:blip r:embed="rId2"/>
          <a:stretch/>
        </p:blipFill>
        <p:spPr>
          <a:xfrm>
            <a:off x="1621080" y="448920"/>
            <a:ext cx="9800280" cy="593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1605240" y="154080"/>
            <a:ext cx="8911440" cy="609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Cardinal Points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67" name="TextShape 2"/>
          <p:cNvSpPr txBox="1"/>
          <p:nvPr/>
        </p:nvSpPr>
        <p:spPr>
          <a:xfrm>
            <a:off x="1674720" y="764280"/>
            <a:ext cx="8915040" cy="4676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2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2. Where does the sun rise?</a:t>
            </a:r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lang="es-ES" sz="2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	The sun rises in the east.</a:t>
            </a:r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lang="es-ES" sz="2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3. Where does the sun set?</a:t>
            </a:r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lang="es-ES" sz="2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	The sun sets in the west.</a:t>
            </a:r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68" name="Imagen 6"/>
          <p:cNvPicPr/>
          <p:nvPr/>
        </p:nvPicPr>
        <p:blipFill>
          <a:blip r:embed="rId2"/>
          <a:stretch/>
        </p:blipFill>
        <p:spPr>
          <a:xfrm>
            <a:off x="5158080" y="2914560"/>
            <a:ext cx="6667200" cy="377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8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56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83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agen 3"/>
          <p:cNvPicPr/>
          <p:nvPr/>
        </p:nvPicPr>
        <p:blipFill>
          <a:blip r:embed="rId2"/>
          <a:stretch/>
        </p:blipFill>
        <p:spPr>
          <a:xfrm>
            <a:off x="3980520" y="1313280"/>
            <a:ext cx="3999600" cy="3999600"/>
          </a:xfrm>
          <a:prstGeom prst="rect">
            <a:avLst/>
          </a:prstGeom>
          <a:ln>
            <a:noFill/>
          </a:ln>
        </p:spPr>
      </p:pic>
      <p:sp>
        <p:nvSpPr>
          <p:cNvPr id="270" name="CustomShape 1"/>
          <p:cNvSpPr/>
          <p:nvPr/>
        </p:nvSpPr>
        <p:spPr>
          <a:xfrm>
            <a:off x="5153760" y="482040"/>
            <a:ext cx="36072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North (Norte, Septentrional, Boreal)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4674600" y="5796720"/>
            <a:ext cx="36072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South (Sur, Meridional, Austral)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8761680" y="3142080"/>
            <a:ext cx="20862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East (Este, Oriente, Levante)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4"/>
          <p:cNvSpPr/>
          <p:nvPr/>
        </p:nvSpPr>
        <p:spPr>
          <a:xfrm>
            <a:off x="1903680" y="2926080"/>
            <a:ext cx="17535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West (Oeste, Occidente, Poniente)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1797480" y="24912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36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4. </a:t>
            </a:r>
            <a:r>
              <a:rPr lang="es-ES" sz="36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Write</a:t>
            </a:r>
            <a:r>
              <a:rPr lang="es-ES" sz="36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 a </a:t>
            </a:r>
            <a:r>
              <a:rPr lang="es-ES" sz="36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definition</a:t>
            </a:r>
            <a:r>
              <a:rPr lang="es-ES" sz="36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 of </a:t>
            </a:r>
            <a:r>
              <a:rPr lang="es-ES" sz="36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the</a:t>
            </a:r>
            <a:r>
              <a:rPr lang="es-ES" sz="36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 </a:t>
            </a:r>
            <a:r>
              <a:rPr lang="es-ES" sz="36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revolution</a:t>
            </a:r>
            <a:r>
              <a:rPr lang="es-ES" sz="36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 of </a:t>
            </a:r>
            <a:r>
              <a:rPr lang="es-ES" sz="36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the</a:t>
            </a:r>
            <a:r>
              <a:rPr lang="es-ES" sz="36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 </a:t>
            </a:r>
            <a:r>
              <a:rPr lang="es-ES" sz="36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Earth</a:t>
            </a:r>
            <a:r>
              <a:rPr lang="es-ES" sz="36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. (</a:t>
            </a:r>
            <a:r>
              <a:rPr lang="es-ES" sz="36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Include</a:t>
            </a:r>
            <a:r>
              <a:rPr lang="es-ES" sz="36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 </a:t>
            </a:r>
            <a:r>
              <a:rPr lang="es-ES" sz="36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how</a:t>
            </a:r>
            <a:r>
              <a:rPr lang="es-ES" sz="36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 </a:t>
            </a:r>
            <a:r>
              <a:rPr lang="es-ES" sz="36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long</a:t>
            </a:r>
            <a:r>
              <a:rPr lang="es-ES" sz="36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 </a:t>
            </a:r>
            <a:r>
              <a:rPr lang="es-ES" sz="36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it</a:t>
            </a:r>
            <a:r>
              <a:rPr lang="es-ES" sz="36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 </a:t>
            </a:r>
            <a:r>
              <a:rPr lang="es-ES" sz="3600" b="0" strike="noStrike" spc="-1" dirty="0" err="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takes</a:t>
            </a:r>
            <a:r>
              <a:rPr lang="es-ES" sz="36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 and </a:t>
            </a:r>
            <a:r>
              <a:rPr lang="es-ES" sz="3600" b="0" strike="noStrike" spc="-1" dirty="0" err="1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its</a:t>
            </a:r>
            <a:r>
              <a:rPr lang="es-ES" sz="3600" b="0" strike="noStrike" spc="-1" dirty="0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 </a:t>
            </a:r>
            <a:r>
              <a:rPr lang="es-ES" sz="3600" b="0" strike="noStrike" spc="-1" dirty="0" err="1" smtClean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consequences</a:t>
            </a:r>
            <a:r>
              <a:rPr lang="es-ES" sz="3600" b="0" strike="noStrike" spc="-1" dirty="0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).
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76" name="Imagen 3"/>
          <p:cNvPicPr/>
          <p:nvPr/>
        </p:nvPicPr>
        <p:blipFill>
          <a:blip r:embed="rId2"/>
          <a:stretch/>
        </p:blipFill>
        <p:spPr>
          <a:xfrm>
            <a:off x="4872588" y="3073098"/>
            <a:ext cx="6827760" cy="3688920"/>
          </a:xfrm>
          <a:prstGeom prst="rect">
            <a:avLst/>
          </a:prstGeom>
          <a:ln>
            <a:noFill/>
          </a:ln>
        </p:spPr>
      </p:pic>
      <p:sp>
        <p:nvSpPr>
          <p:cNvPr id="275" name="TextShape 2"/>
          <p:cNvSpPr txBox="1"/>
          <p:nvPr/>
        </p:nvSpPr>
        <p:spPr>
          <a:xfrm>
            <a:off x="1793880" y="1894284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2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It</a:t>
            </a:r>
            <a:r>
              <a:rPr lang="es-ES" sz="2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 </a:t>
            </a:r>
            <a:r>
              <a:rPr lang="es-ES" sz="2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is</a:t>
            </a:r>
            <a:r>
              <a:rPr lang="es-ES" sz="2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 </a:t>
            </a:r>
            <a:r>
              <a:rPr lang="es-ES" sz="2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the</a:t>
            </a:r>
            <a:r>
              <a:rPr lang="es-ES" sz="2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 </a:t>
            </a:r>
            <a:r>
              <a:rPr lang="es-ES" sz="2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movement</a:t>
            </a:r>
            <a:r>
              <a:rPr lang="es-ES" sz="2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 of </a:t>
            </a:r>
            <a:r>
              <a:rPr lang="es-ES" sz="2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the</a:t>
            </a:r>
            <a:r>
              <a:rPr lang="es-ES" sz="2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 </a:t>
            </a:r>
            <a:r>
              <a:rPr lang="es-ES" sz="2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Earth</a:t>
            </a:r>
            <a:r>
              <a:rPr lang="es-ES" sz="2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 </a:t>
            </a:r>
            <a:r>
              <a:rPr lang="es-ES" sz="2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around</a:t>
            </a:r>
            <a:r>
              <a:rPr lang="es-ES" sz="2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 </a:t>
            </a:r>
            <a:r>
              <a:rPr lang="es-ES" sz="2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the</a:t>
            </a:r>
            <a:r>
              <a:rPr lang="es-ES" sz="2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 </a:t>
            </a:r>
            <a:r>
              <a:rPr lang="es-ES" sz="2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Sun</a:t>
            </a:r>
            <a:r>
              <a:rPr lang="es-ES" sz="2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. </a:t>
            </a:r>
            <a:r>
              <a:rPr lang="es-ES" sz="2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It</a:t>
            </a:r>
            <a:r>
              <a:rPr lang="es-ES" sz="2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 </a:t>
            </a:r>
            <a:r>
              <a:rPr lang="es-ES" sz="2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takes</a:t>
            </a:r>
            <a:r>
              <a:rPr lang="es-ES" sz="2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 365 </a:t>
            </a:r>
            <a:r>
              <a:rPr lang="es-ES" sz="2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days</a:t>
            </a:r>
            <a:r>
              <a:rPr lang="es-ES" sz="2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, 6 </a:t>
            </a:r>
            <a:r>
              <a:rPr lang="es-ES" sz="2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hours</a:t>
            </a:r>
            <a:r>
              <a:rPr lang="es-ES" sz="2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 and 9 minutes. </a:t>
            </a:r>
            <a:r>
              <a:rPr lang="es-ES" sz="2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It</a:t>
            </a:r>
            <a:r>
              <a:rPr lang="es-ES" sz="2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 causes </a:t>
            </a:r>
            <a:r>
              <a:rPr lang="es-ES" sz="2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the</a:t>
            </a:r>
            <a:r>
              <a:rPr lang="es-ES" sz="2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 </a:t>
            </a:r>
            <a:r>
              <a:rPr lang="es-ES" sz="2800" b="0" strike="noStrike" spc="-1" dirty="0" err="1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succession</a:t>
            </a:r>
            <a:r>
              <a:rPr lang="es-ES" sz="28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 of </a:t>
            </a:r>
            <a:r>
              <a:rPr lang="es-ES" sz="2800" b="0" strike="noStrike" spc="-1" dirty="0" err="1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four</a:t>
            </a:r>
            <a:r>
              <a:rPr lang="es-ES" sz="2800" b="0" strike="noStrike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 </a:t>
            </a:r>
            <a:r>
              <a:rPr lang="es-ES" sz="2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different</a:t>
            </a:r>
            <a:r>
              <a:rPr lang="es-ES" sz="2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 </a:t>
            </a:r>
            <a:r>
              <a:rPr lang="es-ES" sz="2800" b="0" strike="noStrike" spc="-1" dirty="0" err="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seasons</a:t>
            </a:r>
            <a:r>
              <a:rPr lang="es-ES" sz="2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Berlin Sans FB"/>
              </a:rPr>
              <a:t>.</a:t>
            </a:r>
            <a:endParaRPr lang="es-ES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75">
                                            <p:txEl>
                                              <p:pRg st="0" end="1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75">
                                            <p:txEl>
                                              <p:pRg st="0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75">
                                            <p:txEl>
                                              <p:pRg st="0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agen 3"/>
          <p:cNvPicPr/>
          <p:nvPr/>
        </p:nvPicPr>
        <p:blipFill>
          <a:blip r:embed="rId2"/>
          <a:stretch/>
        </p:blipFill>
        <p:spPr>
          <a:xfrm>
            <a:off x="2560320" y="226440"/>
            <a:ext cx="8521920" cy="639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655920" y="83880"/>
            <a:ext cx="8911440" cy="672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3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Representing the Earth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79" name="Picture 2"/>
          <p:cNvPicPr/>
          <p:nvPr/>
        </p:nvPicPr>
        <p:blipFill>
          <a:blip r:embed="rId2"/>
          <a:stretch/>
        </p:blipFill>
        <p:spPr>
          <a:xfrm>
            <a:off x="2385720" y="756360"/>
            <a:ext cx="8753040" cy="5991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391</TotalTime>
  <Words>347</Words>
  <Application>Microsoft Office PowerPoint</Application>
  <PresentationFormat>Personalizado</PresentationFormat>
  <Paragraphs>35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Office Theme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The Earth</dc:title>
  <dc:subject/>
  <dc:creator>ADMIN</dc:creator>
  <dc:description/>
  <cp:lastModifiedBy>Gema de la Torre</cp:lastModifiedBy>
  <cp:revision>35</cp:revision>
  <dcterms:created xsi:type="dcterms:W3CDTF">2019-09-13T11:50:10Z</dcterms:created>
  <dcterms:modified xsi:type="dcterms:W3CDTF">2020-09-26T14:33:25Z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