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1" r:id="rId7"/>
    <p:sldId id="262" r:id="rId8"/>
    <p:sldId id="260" r:id="rId9"/>
    <p:sldId id="263" r:id="rId10"/>
    <p:sldId id="264" r:id="rId11"/>
    <p:sldId id="28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4" r:id="rId20"/>
    <p:sldId id="273" r:id="rId21"/>
    <p:sldId id="276" r:id="rId22"/>
    <p:sldId id="277" r:id="rId23"/>
    <p:sldId id="281" r:id="rId24"/>
    <p:sldId id="278" r:id="rId25"/>
    <p:sldId id="279" r:id="rId26"/>
    <p:sldId id="275" r:id="rId27"/>
    <p:sldId id="284" r:id="rId28"/>
    <p:sldId id="286" r:id="rId29"/>
    <p:sldId id="280" r:id="rId30"/>
    <p:sldId id="282" r:id="rId31"/>
    <p:sldId id="283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7FC13-8711-4B4B-9855-924EF6B564EB}" type="doc">
      <dgm:prSet loTypeId="urn:microsoft.com/office/officeart/2005/8/layout/hChevron3" loCatId="process" qsTypeId="urn:microsoft.com/office/officeart/2005/8/quickstyle/simple1" qsCatId="simple" csTypeId="urn:microsoft.com/office/officeart/2005/8/colors/accent2_1" csCatId="accent2" phldr="1"/>
      <dgm:spPr/>
    </dgm:pt>
    <dgm:pt modelId="{A5D69B00-06EC-4237-AA49-9BE31BE5A28B}">
      <dgm:prSet phldrT="[Texto]"/>
      <dgm:spPr/>
      <dgm:t>
        <a:bodyPr/>
        <a:lstStyle/>
        <a:p>
          <a:r>
            <a:rPr lang="es-ES" dirty="0" err="1" smtClean="0"/>
            <a:t>Archaic</a:t>
          </a:r>
          <a:endParaRPr lang="es-ES" dirty="0"/>
        </a:p>
      </dgm:t>
    </dgm:pt>
    <dgm:pt modelId="{8F539455-0ABA-4735-93F7-D87975DFD2C2}" type="parTrans" cxnId="{404AD373-F815-4D67-8BC9-2A45DD37D27A}">
      <dgm:prSet/>
      <dgm:spPr/>
      <dgm:t>
        <a:bodyPr/>
        <a:lstStyle/>
        <a:p>
          <a:endParaRPr lang="es-ES"/>
        </a:p>
      </dgm:t>
    </dgm:pt>
    <dgm:pt modelId="{32C72E5D-964C-41F0-BE71-DE43D81C2EF1}" type="sibTrans" cxnId="{404AD373-F815-4D67-8BC9-2A45DD37D27A}">
      <dgm:prSet/>
      <dgm:spPr/>
      <dgm:t>
        <a:bodyPr/>
        <a:lstStyle/>
        <a:p>
          <a:endParaRPr lang="es-ES"/>
        </a:p>
      </dgm:t>
    </dgm:pt>
    <dgm:pt modelId="{78DB7679-54D2-4FA4-8F09-68B9AFFBF613}">
      <dgm:prSet phldrT="[Texto]"/>
      <dgm:spPr/>
      <dgm:t>
        <a:bodyPr/>
        <a:lstStyle/>
        <a:p>
          <a:r>
            <a:rPr lang="es-ES" dirty="0" err="1" smtClean="0"/>
            <a:t>Classical</a:t>
          </a:r>
          <a:endParaRPr lang="es-ES" dirty="0"/>
        </a:p>
      </dgm:t>
    </dgm:pt>
    <dgm:pt modelId="{46FEC180-D25F-4E7E-80CC-1C22B261A948}" type="parTrans" cxnId="{3E527128-69E6-4F2D-9D5D-1577CEA4C05A}">
      <dgm:prSet/>
      <dgm:spPr/>
      <dgm:t>
        <a:bodyPr/>
        <a:lstStyle/>
        <a:p>
          <a:endParaRPr lang="es-ES"/>
        </a:p>
      </dgm:t>
    </dgm:pt>
    <dgm:pt modelId="{7E921E25-A3B3-4C3B-8DA4-2704C01A9A7D}" type="sibTrans" cxnId="{3E527128-69E6-4F2D-9D5D-1577CEA4C05A}">
      <dgm:prSet/>
      <dgm:spPr/>
      <dgm:t>
        <a:bodyPr/>
        <a:lstStyle/>
        <a:p>
          <a:endParaRPr lang="es-ES"/>
        </a:p>
      </dgm:t>
    </dgm:pt>
    <dgm:pt modelId="{ABC73D0C-F774-438E-9E0D-3BC9CC4D3757}">
      <dgm:prSet phldrT="[Texto]"/>
      <dgm:spPr/>
      <dgm:t>
        <a:bodyPr/>
        <a:lstStyle/>
        <a:p>
          <a:r>
            <a:rPr lang="es-ES" dirty="0" err="1" smtClean="0"/>
            <a:t>Hellenistic</a:t>
          </a:r>
          <a:endParaRPr lang="es-ES" dirty="0"/>
        </a:p>
      </dgm:t>
    </dgm:pt>
    <dgm:pt modelId="{8A7F4003-93EB-4BA4-8E17-598CD6597193}" type="parTrans" cxnId="{0C63D51A-7168-4AC6-9BD6-C8C5896E5046}">
      <dgm:prSet/>
      <dgm:spPr/>
      <dgm:t>
        <a:bodyPr/>
        <a:lstStyle/>
        <a:p>
          <a:endParaRPr lang="es-ES"/>
        </a:p>
      </dgm:t>
    </dgm:pt>
    <dgm:pt modelId="{24A4B763-909A-4155-AE01-EA01ECE02CB1}" type="sibTrans" cxnId="{0C63D51A-7168-4AC6-9BD6-C8C5896E5046}">
      <dgm:prSet/>
      <dgm:spPr/>
      <dgm:t>
        <a:bodyPr/>
        <a:lstStyle/>
        <a:p>
          <a:endParaRPr lang="es-ES"/>
        </a:p>
      </dgm:t>
    </dgm:pt>
    <dgm:pt modelId="{78F6C8DD-52D5-4992-A43E-1C9791853734}" type="pres">
      <dgm:prSet presAssocID="{2367FC13-8711-4B4B-9855-924EF6B564EB}" presName="Name0" presStyleCnt="0">
        <dgm:presLayoutVars>
          <dgm:dir/>
          <dgm:resizeHandles val="exact"/>
        </dgm:presLayoutVars>
      </dgm:prSet>
      <dgm:spPr/>
    </dgm:pt>
    <dgm:pt modelId="{AE4B7159-8CA3-4889-9E39-79EB849790D6}" type="pres">
      <dgm:prSet presAssocID="{A5D69B00-06EC-4237-AA49-9BE31BE5A28B}" presName="parTxOnly" presStyleLbl="node1" presStyleIdx="0" presStyleCnt="3" custScaleX="90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1A1867-D6D8-45FF-9D9B-576FA2A3788F}" type="pres">
      <dgm:prSet presAssocID="{32C72E5D-964C-41F0-BE71-DE43D81C2EF1}" presName="parSpace" presStyleCnt="0"/>
      <dgm:spPr/>
    </dgm:pt>
    <dgm:pt modelId="{F5B220C0-88A4-409E-B54A-5ADB0E5D4F45}" type="pres">
      <dgm:prSet presAssocID="{78DB7679-54D2-4FA4-8F09-68B9AFFBF613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C891DC-D07E-4091-BD40-12A603F01E48}" type="pres">
      <dgm:prSet presAssocID="{7E921E25-A3B3-4C3B-8DA4-2704C01A9A7D}" presName="parSpace" presStyleCnt="0"/>
      <dgm:spPr/>
    </dgm:pt>
    <dgm:pt modelId="{6BF97D1C-220B-4AB4-96BD-FF24B733C1F6}" type="pres">
      <dgm:prSet presAssocID="{ABC73D0C-F774-438E-9E0D-3BC9CC4D3757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0F4349E-945E-40B5-B5BB-827F96A21206}" type="presOf" srcId="{A5D69B00-06EC-4237-AA49-9BE31BE5A28B}" destId="{AE4B7159-8CA3-4889-9E39-79EB849790D6}" srcOrd="0" destOrd="0" presId="urn:microsoft.com/office/officeart/2005/8/layout/hChevron3"/>
    <dgm:cxn modelId="{3FFBE725-BEFD-4BFD-B890-41F786FD1731}" type="presOf" srcId="{ABC73D0C-F774-438E-9E0D-3BC9CC4D3757}" destId="{6BF97D1C-220B-4AB4-96BD-FF24B733C1F6}" srcOrd="0" destOrd="0" presId="urn:microsoft.com/office/officeart/2005/8/layout/hChevron3"/>
    <dgm:cxn modelId="{3E527128-69E6-4F2D-9D5D-1577CEA4C05A}" srcId="{2367FC13-8711-4B4B-9855-924EF6B564EB}" destId="{78DB7679-54D2-4FA4-8F09-68B9AFFBF613}" srcOrd="1" destOrd="0" parTransId="{46FEC180-D25F-4E7E-80CC-1C22B261A948}" sibTransId="{7E921E25-A3B3-4C3B-8DA4-2704C01A9A7D}"/>
    <dgm:cxn modelId="{471E7222-C87C-44E6-B04E-885FD6D3C3FB}" type="presOf" srcId="{2367FC13-8711-4B4B-9855-924EF6B564EB}" destId="{78F6C8DD-52D5-4992-A43E-1C9791853734}" srcOrd="0" destOrd="0" presId="urn:microsoft.com/office/officeart/2005/8/layout/hChevron3"/>
    <dgm:cxn modelId="{404AD373-F815-4D67-8BC9-2A45DD37D27A}" srcId="{2367FC13-8711-4B4B-9855-924EF6B564EB}" destId="{A5D69B00-06EC-4237-AA49-9BE31BE5A28B}" srcOrd="0" destOrd="0" parTransId="{8F539455-0ABA-4735-93F7-D87975DFD2C2}" sibTransId="{32C72E5D-964C-41F0-BE71-DE43D81C2EF1}"/>
    <dgm:cxn modelId="{46435648-5AAF-45C0-AB8F-1DDE9F91723E}" type="presOf" srcId="{78DB7679-54D2-4FA4-8F09-68B9AFFBF613}" destId="{F5B220C0-88A4-409E-B54A-5ADB0E5D4F45}" srcOrd="0" destOrd="0" presId="urn:microsoft.com/office/officeart/2005/8/layout/hChevron3"/>
    <dgm:cxn modelId="{0C63D51A-7168-4AC6-9BD6-C8C5896E5046}" srcId="{2367FC13-8711-4B4B-9855-924EF6B564EB}" destId="{ABC73D0C-F774-438E-9E0D-3BC9CC4D3757}" srcOrd="2" destOrd="0" parTransId="{8A7F4003-93EB-4BA4-8E17-598CD6597193}" sibTransId="{24A4B763-909A-4155-AE01-EA01ECE02CB1}"/>
    <dgm:cxn modelId="{3E3FDE26-F3C1-441D-85F7-6E60F647D94D}" type="presParOf" srcId="{78F6C8DD-52D5-4992-A43E-1C9791853734}" destId="{AE4B7159-8CA3-4889-9E39-79EB849790D6}" srcOrd="0" destOrd="0" presId="urn:microsoft.com/office/officeart/2005/8/layout/hChevron3"/>
    <dgm:cxn modelId="{7B91E750-6C3D-4F27-83F8-8FBA6829CE50}" type="presParOf" srcId="{78F6C8DD-52D5-4992-A43E-1C9791853734}" destId="{3B1A1867-D6D8-45FF-9D9B-576FA2A3788F}" srcOrd="1" destOrd="0" presId="urn:microsoft.com/office/officeart/2005/8/layout/hChevron3"/>
    <dgm:cxn modelId="{4847D395-4D2A-4795-8D03-48495C5E079C}" type="presParOf" srcId="{78F6C8DD-52D5-4992-A43E-1C9791853734}" destId="{F5B220C0-88A4-409E-B54A-5ADB0E5D4F45}" srcOrd="2" destOrd="0" presId="urn:microsoft.com/office/officeart/2005/8/layout/hChevron3"/>
    <dgm:cxn modelId="{24CF1BD8-E654-40A1-8EAD-97E953BF1CE1}" type="presParOf" srcId="{78F6C8DD-52D5-4992-A43E-1C9791853734}" destId="{A5C891DC-D07E-4091-BD40-12A603F01E48}" srcOrd="3" destOrd="0" presId="urn:microsoft.com/office/officeart/2005/8/layout/hChevron3"/>
    <dgm:cxn modelId="{8571E3F2-109E-4A7E-A0C5-22C311DBEFFB}" type="presParOf" srcId="{78F6C8DD-52D5-4992-A43E-1C9791853734}" destId="{6BF97D1C-220B-4AB4-96BD-FF24B733C1F6}" srcOrd="4" destOrd="0" presId="urn:microsoft.com/office/officeart/2005/8/layout/hChevron3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B7159-8CA3-4889-9E39-79EB849790D6}">
      <dsp:nvSpPr>
        <dsp:cNvPr id="0" name=""/>
        <dsp:cNvSpPr/>
      </dsp:nvSpPr>
      <dsp:spPr>
        <a:xfrm>
          <a:off x="353" y="50069"/>
          <a:ext cx="900056" cy="39602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err="1" smtClean="0"/>
            <a:t>Archaic</a:t>
          </a:r>
          <a:endParaRPr lang="es-ES" sz="1000" kern="1200" dirty="0"/>
        </a:p>
      </dsp:txBody>
      <dsp:txXfrm>
        <a:off x="353" y="50069"/>
        <a:ext cx="801050" cy="396025"/>
      </dsp:txXfrm>
    </dsp:sp>
    <dsp:sp modelId="{F5B220C0-88A4-409E-B54A-5ADB0E5D4F45}">
      <dsp:nvSpPr>
        <dsp:cNvPr id="0" name=""/>
        <dsp:cNvSpPr/>
      </dsp:nvSpPr>
      <dsp:spPr>
        <a:xfrm>
          <a:off x="702397" y="50069"/>
          <a:ext cx="990062" cy="39602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err="1" smtClean="0"/>
            <a:t>Classical</a:t>
          </a:r>
          <a:endParaRPr lang="es-ES" sz="1000" kern="1200" dirty="0"/>
        </a:p>
      </dsp:txBody>
      <dsp:txXfrm>
        <a:off x="900410" y="50069"/>
        <a:ext cx="594037" cy="396025"/>
      </dsp:txXfrm>
    </dsp:sp>
    <dsp:sp modelId="{6BF97D1C-220B-4AB4-96BD-FF24B733C1F6}">
      <dsp:nvSpPr>
        <dsp:cNvPr id="0" name=""/>
        <dsp:cNvSpPr/>
      </dsp:nvSpPr>
      <dsp:spPr>
        <a:xfrm>
          <a:off x="1494447" y="50069"/>
          <a:ext cx="990062" cy="39602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err="1" smtClean="0"/>
            <a:t>Hellenistic</a:t>
          </a:r>
          <a:endParaRPr lang="es-ES" sz="1000" kern="1200" dirty="0"/>
        </a:p>
      </dsp:txBody>
      <dsp:txXfrm>
        <a:off x="1692460" y="50069"/>
        <a:ext cx="594037" cy="396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91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43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95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9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9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91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74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72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79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471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0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FD44-9A61-474F-9B01-B856CD942462}" type="datetimeFigureOut">
              <a:rPr lang="es-ES" smtClean="0"/>
              <a:t>24/05/2021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198AD-E51D-41EE-BCB6-7945BE3CB9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3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png"/><Relationship Id="rId9" Type="http://schemas.openxmlformats.org/officeDocument/2006/relationships/diagramData" Target="../diagrams/data1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N8uUl4rbkE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706090"/>
          </a:xfrm>
        </p:spPr>
        <p:txBody>
          <a:bodyPr>
            <a:noAutofit/>
          </a:bodyPr>
          <a:lstStyle/>
          <a:p>
            <a:pPr algn="l"/>
            <a:r>
              <a:rPr lang="es-ES" sz="4800" dirty="0" err="1" smtClean="0">
                <a:solidFill>
                  <a:schemeClr val="accent2">
                    <a:lumMod val="75000"/>
                  </a:schemeClr>
                </a:solidFill>
                <a:latin typeface="Ravie" panose="04040805050809020602" pitchFamily="82" charset="0"/>
              </a:rPr>
              <a:t>Ancient</a:t>
            </a:r>
            <a:r>
              <a:rPr lang="es-ES" sz="4800" dirty="0" smtClean="0">
                <a:solidFill>
                  <a:schemeClr val="accent2">
                    <a:lumMod val="75000"/>
                  </a:schemeClr>
                </a:solidFill>
                <a:latin typeface="Ravie" panose="04040805050809020602" pitchFamily="82" charset="0"/>
              </a:rPr>
              <a:t> </a:t>
            </a:r>
            <a:r>
              <a:rPr lang="es-ES" sz="4800" dirty="0" err="1" smtClean="0">
                <a:solidFill>
                  <a:schemeClr val="accent2">
                    <a:lumMod val="75000"/>
                  </a:schemeClr>
                </a:solidFill>
                <a:latin typeface="Ravie" panose="04040805050809020602" pitchFamily="82" charset="0"/>
              </a:rPr>
              <a:t>Greece</a:t>
            </a:r>
            <a:endParaRPr lang="es-ES" sz="4800" dirty="0">
              <a:solidFill>
                <a:schemeClr val="accent2">
                  <a:lumMod val="75000"/>
                </a:schemeClr>
              </a:solidFill>
              <a:latin typeface="Ravie" panose="040408050508090206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72977"/>
            <a:ext cx="7014170" cy="57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7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0852" y="116632"/>
            <a:ext cx="404032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latin typeface="Berlin Sans FB" panose="020E0602020502020306" pitchFamily="34" charset="0"/>
              </a:rPr>
              <a:t>Classical</a:t>
            </a:r>
            <a:r>
              <a:rPr lang="es-ES" sz="3600" dirty="0" smtClean="0">
                <a:latin typeface="Berlin Sans FB" panose="020E0602020502020306" pitchFamily="34" charset="0"/>
              </a:rPr>
              <a:t> </a:t>
            </a:r>
            <a:r>
              <a:rPr lang="es-ES" sz="3600" dirty="0" err="1" smtClean="0">
                <a:latin typeface="Berlin Sans FB" panose="020E0602020502020306" pitchFamily="34" charset="0"/>
              </a:rPr>
              <a:t>Period</a:t>
            </a:r>
            <a:endParaRPr lang="es-ES" sz="3600" dirty="0">
              <a:latin typeface="Berlin Sans FB" panose="020E0602020502020306" pitchFamily="34" charset="0"/>
            </a:endParaRPr>
          </a:p>
        </p:txBody>
      </p:sp>
      <p:sp>
        <p:nvSpPr>
          <p:cNvPr id="3" name="5 Marcador de contenido"/>
          <p:cNvSpPr txBox="1">
            <a:spLocks/>
          </p:cNvSpPr>
          <p:nvPr/>
        </p:nvSpPr>
        <p:spPr>
          <a:xfrm>
            <a:off x="202053" y="908720"/>
            <a:ext cx="8640960" cy="2952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/>
              <a:t>8</a:t>
            </a:r>
            <a:r>
              <a:rPr lang="en-GB" dirty="0" smtClean="0"/>
              <a:t>) </a:t>
            </a:r>
            <a:r>
              <a:rPr lang="en-GB" dirty="0"/>
              <a:t>Explain the Greco-Persian Wars.</a:t>
            </a:r>
            <a:endParaRPr lang="es-ES" dirty="0"/>
          </a:p>
          <a:p>
            <a:pPr marL="400050" lvl="1" indent="0">
              <a:buNone/>
            </a:pPr>
            <a:r>
              <a:rPr lang="en-GB" sz="3300" dirty="0" smtClean="0"/>
              <a:t>The </a:t>
            </a:r>
            <a:r>
              <a:rPr lang="en-GB" sz="3300" dirty="0"/>
              <a:t>Greco-Persian Wars were in </a:t>
            </a:r>
            <a:r>
              <a:rPr lang="en-GB" sz="3300" dirty="0" smtClean="0"/>
              <a:t>the beginning of the Classical period (490 </a:t>
            </a:r>
            <a:r>
              <a:rPr lang="en-GB" sz="3300" dirty="0"/>
              <a:t>B.C</a:t>
            </a:r>
            <a:r>
              <a:rPr lang="en-GB" sz="3300" dirty="0" smtClean="0"/>
              <a:t>., beginning </a:t>
            </a:r>
            <a:r>
              <a:rPr lang="en-GB" sz="3300" dirty="0"/>
              <a:t>of the 5</a:t>
            </a:r>
            <a:r>
              <a:rPr lang="en-GB" sz="3300" baseline="30000" dirty="0"/>
              <a:t>th</a:t>
            </a:r>
            <a:r>
              <a:rPr lang="en-GB" sz="3300" dirty="0"/>
              <a:t> century), the opponents were the Persians (</a:t>
            </a:r>
            <a:r>
              <a:rPr lang="en-GB" sz="3300" dirty="0" err="1"/>
              <a:t>Maedis</a:t>
            </a:r>
            <a:r>
              <a:rPr lang="en-GB" sz="3300" dirty="0"/>
              <a:t>) and the Greeks. The reason was that the Persians wanted to </a:t>
            </a:r>
            <a:r>
              <a:rPr lang="en-GB" sz="3300" dirty="0" smtClean="0"/>
              <a:t>invade and control </a:t>
            </a:r>
            <a:r>
              <a:rPr lang="en-GB" sz="3300" dirty="0"/>
              <a:t>the Greeks. </a:t>
            </a:r>
            <a:endParaRPr lang="es-ES" sz="3300" dirty="0"/>
          </a:p>
          <a:p>
            <a:pPr marL="400050" lvl="1" indent="0">
              <a:buNone/>
            </a:pPr>
            <a:r>
              <a:rPr lang="en-GB" sz="3300" dirty="0" smtClean="0"/>
              <a:t>Finally </a:t>
            </a:r>
            <a:r>
              <a:rPr lang="en-GB" sz="3300" dirty="0"/>
              <a:t>the Greeks won the conflict in the battles of </a:t>
            </a:r>
            <a:r>
              <a:rPr lang="en-GB" sz="3300" dirty="0" smtClean="0"/>
              <a:t>Thermopylae </a:t>
            </a:r>
            <a:r>
              <a:rPr lang="en-GB" sz="3300" dirty="0"/>
              <a:t>and </a:t>
            </a:r>
            <a:r>
              <a:rPr lang="en-GB" sz="3300" dirty="0" smtClean="0"/>
              <a:t>Salamis (480 BC)</a:t>
            </a:r>
            <a:endParaRPr lang="es-ES" sz="3300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5" name="5 Marcador de contenido"/>
          <p:cNvSpPr txBox="1">
            <a:spLocks/>
          </p:cNvSpPr>
          <p:nvPr/>
        </p:nvSpPr>
        <p:spPr>
          <a:xfrm>
            <a:off x="227224" y="4149080"/>
            <a:ext cx="8640960" cy="2520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Thanks to the Greco-Persian Wars many citizens of the Greek Poleis are going to ask for more political rights and this is how democracy started. 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The Greco-Persian Wars also mark the beginning of the Classical Period.</a:t>
            </a:r>
          </a:p>
        </p:txBody>
      </p:sp>
    </p:spTree>
    <p:extLst>
      <p:ext uri="{BB962C8B-B14F-4D97-AF65-F5344CB8AC3E}">
        <p14:creationId xmlns:p14="http://schemas.microsoft.com/office/powerpoint/2010/main" val="11470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96850"/>
            <a:ext cx="851693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2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25" y="2852936"/>
            <a:ext cx="5470175" cy="397249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" y="116632"/>
            <a:ext cx="5715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00192" y="332656"/>
            <a:ext cx="252028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err="1" smtClean="0"/>
              <a:t>Battle</a:t>
            </a:r>
            <a:r>
              <a:rPr lang="es-ES" sz="2000" dirty="0" smtClean="0"/>
              <a:t> of </a:t>
            </a:r>
            <a:r>
              <a:rPr lang="es-ES" sz="2000" dirty="0" err="1" smtClean="0"/>
              <a:t>Thermopylae</a:t>
            </a:r>
            <a:r>
              <a:rPr lang="es-ES" sz="2000" dirty="0" smtClean="0"/>
              <a:t> (Termópilas)</a:t>
            </a:r>
          </a:p>
          <a:p>
            <a:r>
              <a:rPr lang="es-ES" sz="2000" dirty="0" smtClean="0"/>
              <a:t>(480 BC)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852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2" y="188638"/>
            <a:ext cx="7128792" cy="644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24328" y="980728"/>
            <a:ext cx="129614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err="1" smtClean="0"/>
              <a:t>Battle</a:t>
            </a:r>
            <a:r>
              <a:rPr lang="es-ES" sz="2000" dirty="0" smtClean="0"/>
              <a:t> of Salamis (</a:t>
            </a:r>
            <a:r>
              <a:rPr lang="es-ES" sz="2000" dirty="0" err="1" smtClean="0"/>
              <a:t>salamina</a:t>
            </a:r>
            <a:r>
              <a:rPr lang="es-ES" sz="2000" dirty="0" smtClean="0"/>
              <a:t>) 480 BC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794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contenido"/>
          <p:cNvSpPr txBox="1">
            <a:spLocks/>
          </p:cNvSpPr>
          <p:nvPr/>
        </p:nvSpPr>
        <p:spPr>
          <a:xfrm>
            <a:off x="202053" y="404664"/>
            <a:ext cx="8640960" cy="5976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dirty="0" smtClean="0"/>
              <a:t>9) Where </a:t>
            </a:r>
            <a:r>
              <a:rPr lang="en-US" dirty="0"/>
              <a:t>and when did democracy develop? </a:t>
            </a:r>
          </a:p>
          <a:p>
            <a:pPr marL="354013" lvl="0" indent="0">
              <a:buNone/>
            </a:pPr>
            <a:r>
              <a:rPr lang="en-US" dirty="0" smtClean="0"/>
              <a:t>Democracy </a:t>
            </a:r>
            <a:r>
              <a:rPr lang="en-US" dirty="0"/>
              <a:t>developed in Athens in the 5th century B.C.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10) What </a:t>
            </a:r>
            <a:r>
              <a:rPr lang="en-US" dirty="0"/>
              <a:t>was Democracy and when did it appear? </a:t>
            </a:r>
          </a:p>
          <a:p>
            <a:pPr marL="530225" lvl="0" indent="0">
              <a:buNone/>
            </a:pPr>
            <a:r>
              <a:rPr lang="en-US" dirty="0"/>
              <a:t>Democracy was a political system where only citizens could vote and it appeared in the classical period in the 5th century B.C. </a:t>
            </a:r>
          </a:p>
          <a:p>
            <a:pPr marL="0" lvl="0" indent="0">
              <a:buNone/>
            </a:pPr>
            <a:endParaRPr lang="en-US" dirty="0"/>
          </a:p>
          <a:p>
            <a:pPr marL="530225" lvl="0" indent="-441325">
              <a:buNone/>
            </a:pPr>
            <a:r>
              <a:rPr lang="en-US" dirty="0" smtClean="0"/>
              <a:t>11) Who </a:t>
            </a:r>
            <a:r>
              <a:rPr lang="en-US" dirty="0"/>
              <a:t>could and who couldn’t participate in the Athenian democracy?</a:t>
            </a:r>
          </a:p>
          <a:p>
            <a:pPr marL="530225" lvl="0" indent="0">
              <a:buNone/>
            </a:pPr>
            <a:r>
              <a:rPr lang="en-US" dirty="0"/>
              <a:t>Citizens could participate in politics (male citizens) and women, </a:t>
            </a:r>
            <a:r>
              <a:rPr lang="en-US" dirty="0" err="1"/>
              <a:t>metics</a:t>
            </a:r>
            <a:r>
              <a:rPr lang="en-US" dirty="0"/>
              <a:t> (foreigners) and slaves couldn't participate in politics.</a:t>
            </a:r>
          </a:p>
        </p:txBody>
      </p:sp>
    </p:spTree>
    <p:extLst>
      <p:ext uri="{BB962C8B-B14F-4D97-AF65-F5344CB8AC3E}">
        <p14:creationId xmlns:p14="http://schemas.microsoft.com/office/powerpoint/2010/main" val="34325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4" y="1124744"/>
            <a:ext cx="87042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056" y="404663"/>
            <a:ext cx="432048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err="1" smtClean="0"/>
              <a:t>How</a:t>
            </a:r>
            <a:r>
              <a:rPr lang="es-ES" sz="2400" dirty="0" smtClean="0"/>
              <a:t> </a:t>
            </a:r>
            <a:r>
              <a:rPr lang="es-ES" sz="2400" dirty="0" err="1" smtClean="0"/>
              <a:t>was</a:t>
            </a:r>
            <a:r>
              <a:rPr lang="es-ES" sz="2400" dirty="0" smtClean="0"/>
              <a:t> </a:t>
            </a:r>
            <a:r>
              <a:rPr lang="es-ES" sz="2400" dirty="0" err="1" smtClean="0"/>
              <a:t>Democracy</a:t>
            </a:r>
            <a:r>
              <a:rPr lang="es-ES" sz="2400" dirty="0" smtClean="0"/>
              <a:t> in Athens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3502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20880" cy="64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3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contenido"/>
          <p:cNvSpPr txBox="1">
            <a:spLocks/>
          </p:cNvSpPr>
          <p:nvPr/>
        </p:nvSpPr>
        <p:spPr>
          <a:xfrm>
            <a:off x="204604" y="260648"/>
            <a:ext cx="8640960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 smtClean="0"/>
              <a:t>12) When was the Athens's Golden Age? </a:t>
            </a:r>
          </a:p>
          <a:p>
            <a:pPr marL="0" indent="0">
              <a:buNone/>
            </a:pPr>
            <a:r>
              <a:rPr lang="en-GB" dirty="0"/>
              <a:t>Athens Golden Age was in the 5</a:t>
            </a:r>
            <a:r>
              <a:rPr lang="en-GB" baseline="30000" dirty="0"/>
              <a:t>th</a:t>
            </a:r>
            <a:r>
              <a:rPr lang="en-GB" dirty="0"/>
              <a:t> century B.C.</a:t>
            </a: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5 Marcador de contenido"/>
          <p:cNvSpPr txBox="1">
            <a:spLocks/>
          </p:cNvSpPr>
          <p:nvPr/>
        </p:nvSpPr>
        <p:spPr>
          <a:xfrm>
            <a:off x="218515" y="1556792"/>
            <a:ext cx="8640960" cy="2952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During the Athens's Golden Age we can find great personalities such as Pericles (politician), Socrates, Plato and Aristotle (philosophers), sculptors such as Phidias, Myron, </a:t>
            </a:r>
            <a:r>
              <a:rPr lang="en-GB" sz="2800" dirty="0" err="1" smtClean="0">
                <a:latin typeface="Lucida Sans" panose="020B0602030504020204" pitchFamily="34" charset="0"/>
              </a:rPr>
              <a:t>Polykleitos</a:t>
            </a:r>
            <a:r>
              <a:rPr lang="en-GB" sz="2800" dirty="0" smtClean="0">
                <a:latin typeface="Lucida Sans" panose="020B0602030504020204" pitchFamily="34" charset="0"/>
              </a:rPr>
              <a:t> and theatre writers such as Aeschylus (</a:t>
            </a:r>
            <a:r>
              <a:rPr lang="en-GB" sz="2800" dirty="0" err="1" smtClean="0">
                <a:latin typeface="Lucida Sans" panose="020B0602030504020204" pitchFamily="34" charset="0"/>
              </a:rPr>
              <a:t>Esquilo</a:t>
            </a:r>
            <a:r>
              <a:rPr lang="en-GB" sz="2800" dirty="0" smtClean="0">
                <a:latin typeface="Lucida Sans" panose="020B0602030504020204" pitchFamily="34" charset="0"/>
              </a:rPr>
              <a:t>), Sophocles (</a:t>
            </a:r>
            <a:r>
              <a:rPr lang="en-GB" sz="2800" dirty="0" err="1" smtClean="0">
                <a:latin typeface="Lucida Sans" panose="020B0602030504020204" pitchFamily="34" charset="0"/>
              </a:rPr>
              <a:t>Sófocles</a:t>
            </a:r>
            <a:r>
              <a:rPr lang="en-GB" sz="2800" dirty="0" smtClean="0">
                <a:latin typeface="Lucida Sans" panose="020B0602030504020204" pitchFamily="34" charset="0"/>
              </a:rPr>
              <a:t>), Euripides, Aristophanes (</a:t>
            </a:r>
            <a:r>
              <a:rPr lang="en-GB" sz="2800" dirty="0" err="1" smtClean="0">
                <a:latin typeface="Lucida Sans" panose="020B0602030504020204" pitchFamily="34" charset="0"/>
              </a:rPr>
              <a:t>Aristófanes</a:t>
            </a:r>
            <a:r>
              <a:rPr lang="en-GB" sz="2800" dirty="0" smtClean="0">
                <a:latin typeface="Lucida Sans" panose="020B0602030504020204" pitchFamily="34" charset="0"/>
              </a:rPr>
              <a:t>).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5"/>
          <a:stretch/>
        </p:blipFill>
        <p:spPr bwMode="auto">
          <a:xfrm>
            <a:off x="278089" y="4602650"/>
            <a:ext cx="1859657" cy="21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 bwMode="auto">
          <a:xfrm>
            <a:off x="3217866" y="4602648"/>
            <a:ext cx="1551171" cy="20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-1428" b="27689"/>
          <a:stretch/>
        </p:blipFill>
        <p:spPr bwMode="auto">
          <a:xfrm>
            <a:off x="5724128" y="4720780"/>
            <a:ext cx="1942916" cy="190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137746" y="63461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Pericles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789007" y="6326383"/>
            <a:ext cx="93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Plato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667044" y="6178427"/>
            <a:ext cx="119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Sophocles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18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contenido"/>
          <p:cNvSpPr txBox="1">
            <a:spLocks/>
          </p:cNvSpPr>
          <p:nvPr/>
        </p:nvSpPr>
        <p:spPr>
          <a:xfrm>
            <a:off x="187285" y="188640"/>
            <a:ext cx="8640960" cy="3168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 smtClean="0"/>
              <a:t>13) </a:t>
            </a:r>
            <a:r>
              <a:rPr lang="en-GB" sz="3400" dirty="0"/>
              <a:t>Explain the </a:t>
            </a:r>
            <a:r>
              <a:rPr lang="en-GB" sz="3400" dirty="0" smtClean="0"/>
              <a:t>Peloponnesian War.</a:t>
            </a:r>
          </a:p>
          <a:p>
            <a:pPr marL="0" indent="0">
              <a:buNone/>
            </a:pPr>
            <a:r>
              <a:rPr lang="en-GB" sz="3400" dirty="0" smtClean="0"/>
              <a:t>The </a:t>
            </a:r>
            <a:r>
              <a:rPr lang="en-GB" sz="3400" dirty="0"/>
              <a:t>Peloponnesian </a:t>
            </a:r>
            <a:r>
              <a:rPr lang="en-GB" sz="3400" dirty="0" smtClean="0"/>
              <a:t>war </a:t>
            </a:r>
            <a:r>
              <a:rPr lang="en-GB" sz="3400" dirty="0"/>
              <a:t>took place between </a:t>
            </a:r>
            <a:r>
              <a:rPr lang="en-GB" sz="3400" dirty="0" smtClean="0"/>
              <a:t>at the end of the 5</a:t>
            </a:r>
            <a:r>
              <a:rPr lang="en-GB" sz="3400" baseline="30000" dirty="0" smtClean="0"/>
              <a:t>th</a:t>
            </a:r>
            <a:r>
              <a:rPr lang="en-GB" sz="3400" dirty="0" smtClean="0"/>
              <a:t> century (430 </a:t>
            </a:r>
            <a:r>
              <a:rPr lang="en-GB" sz="3400" dirty="0"/>
              <a:t>to 404 B.C</a:t>
            </a:r>
            <a:r>
              <a:rPr lang="en-GB" sz="3400" dirty="0" smtClean="0"/>
              <a:t>.) </a:t>
            </a:r>
            <a:endParaRPr lang="es-ES" sz="3400" dirty="0"/>
          </a:p>
          <a:p>
            <a:pPr marL="0" indent="0">
              <a:buNone/>
            </a:pPr>
            <a:r>
              <a:rPr lang="en-GB" sz="3400" dirty="0"/>
              <a:t>The opponents were </a:t>
            </a:r>
            <a:r>
              <a:rPr lang="en-GB" sz="3400" u="sng" dirty="0"/>
              <a:t>Sparta</a:t>
            </a:r>
            <a:r>
              <a:rPr lang="en-GB" sz="3400" dirty="0"/>
              <a:t> and </a:t>
            </a:r>
            <a:r>
              <a:rPr lang="en-GB" sz="3400" u="sng" dirty="0"/>
              <a:t>Athens</a:t>
            </a:r>
            <a:r>
              <a:rPr lang="en-GB" sz="3400" dirty="0"/>
              <a:t>.</a:t>
            </a:r>
            <a:endParaRPr lang="es-ES" sz="3400" dirty="0"/>
          </a:p>
          <a:p>
            <a:pPr marL="0" indent="0">
              <a:buNone/>
            </a:pPr>
            <a:r>
              <a:rPr lang="en-GB" sz="3400" dirty="0"/>
              <a:t>The reason was the rivalry between Sparta and Athens because they wanted to control all Greece.</a:t>
            </a:r>
            <a:endParaRPr lang="es-ES" sz="3400" dirty="0"/>
          </a:p>
          <a:p>
            <a:pPr marL="0" indent="0">
              <a:buNone/>
            </a:pPr>
            <a:r>
              <a:rPr lang="en-GB" sz="3400" dirty="0"/>
              <a:t>The Spartans </a:t>
            </a:r>
            <a:r>
              <a:rPr lang="en-GB" sz="3400" dirty="0" smtClean="0"/>
              <a:t>finally won </a:t>
            </a:r>
            <a:r>
              <a:rPr lang="en-GB" sz="3400" dirty="0"/>
              <a:t>the conflict but all Greece was destroyed.</a:t>
            </a:r>
            <a:endParaRPr lang="es-ES" sz="3400" dirty="0"/>
          </a:p>
          <a:p>
            <a:pPr marL="0" lvl="0" indent="0">
              <a:buNone/>
            </a:pPr>
            <a:endParaRPr lang="es-ES" dirty="0"/>
          </a:p>
        </p:txBody>
      </p:sp>
      <p:sp>
        <p:nvSpPr>
          <p:cNvPr id="3" name="5 Marcador de contenido"/>
          <p:cNvSpPr txBox="1">
            <a:spLocks/>
          </p:cNvSpPr>
          <p:nvPr/>
        </p:nvSpPr>
        <p:spPr>
          <a:xfrm>
            <a:off x="323528" y="4149080"/>
            <a:ext cx="8640960" cy="2520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The Peloponnesian war will mean the end of the Classical period. After this wars a new region will control all Greece (Macedonia) and this will be the end of the independent  poleis and the beginning of the Hellenistic period.</a:t>
            </a:r>
          </a:p>
        </p:txBody>
      </p:sp>
    </p:spTree>
    <p:extLst>
      <p:ext uri="{BB962C8B-B14F-4D97-AF65-F5344CB8AC3E}">
        <p14:creationId xmlns:p14="http://schemas.microsoft.com/office/powerpoint/2010/main" val="12664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6" y="260648"/>
            <a:ext cx="5861444" cy="24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61722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84168" y="548680"/>
            <a:ext cx="2859832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Peloponnesian</a:t>
            </a:r>
            <a:r>
              <a:rPr lang="es-ES" sz="2800" dirty="0" smtClean="0"/>
              <a:t> </a:t>
            </a:r>
            <a:r>
              <a:rPr lang="es-ES" sz="2800" dirty="0" err="1" smtClean="0"/>
              <a:t>War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7553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29" y="4998178"/>
            <a:ext cx="1207873" cy="13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15" y="5172125"/>
            <a:ext cx="985623" cy="164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5" y="3309673"/>
            <a:ext cx="1301523" cy="16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r="4128" b="20803"/>
          <a:stretch/>
        </p:blipFill>
        <p:spPr bwMode="auto">
          <a:xfrm>
            <a:off x="121255" y="5172126"/>
            <a:ext cx="2613557" cy="164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67" y="4594094"/>
            <a:ext cx="2708215" cy="22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97" y="2185361"/>
            <a:ext cx="1343088" cy="21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9613"/>
            <a:ext cx="1829649" cy="13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7" name="66 Diagrama"/>
          <p:cNvGraphicFramePr/>
          <p:nvPr>
            <p:extLst>
              <p:ext uri="{D42A27DB-BD31-4B8C-83A1-F6EECF244321}">
                <p14:modId xmlns:p14="http://schemas.microsoft.com/office/powerpoint/2010/main" val="4286940010"/>
              </p:ext>
            </p:extLst>
          </p:nvPr>
        </p:nvGraphicFramePr>
        <p:xfrm>
          <a:off x="3288527" y="912523"/>
          <a:ext cx="2484864" cy="496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 bwMode="auto">
          <a:xfrm>
            <a:off x="6296007" y="929366"/>
            <a:ext cx="1731559" cy="11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3341540" y="2635147"/>
            <a:ext cx="1872208" cy="9309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Ancient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Greece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917921" y="1818186"/>
            <a:ext cx="1623275" cy="6997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Where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543966" y="1408689"/>
            <a:ext cx="1590500" cy="6904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When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04486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that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going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learn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about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Ancient</a:t>
            </a:r>
            <a:r>
              <a:rPr lang="es-E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75000"/>
                  </a:schemeClr>
                </a:solidFill>
              </a:rPr>
              <a:t>Greece</a:t>
            </a:r>
            <a:endParaRPr lang="es-E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5103235" y="1885471"/>
            <a:ext cx="2058552" cy="74967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Economy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5773391" y="2771478"/>
            <a:ext cx="1906327" cy="103415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Wars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(Termopilas, Salamina…)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365930" y="3942083"/>
            <a:ext cx="2257221" cy="10008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Politics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(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origin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of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democracy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)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287708" y="4077072"/>
            <a:ext cx="1941711" cy="9144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Alexander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the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Great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1889531" y="3714644"/>
            <a:ext cx="1368234" cy="7248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Art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50426" y="2701974"/>
            <a:ext cx="2095931" cy="8640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Mythology</a:t>
            </a:r>
            <a:endParaRPr lang="es-ES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5" name="14 Conector recto de flecha"/>
          <p:cNvCxnSpPr>
            <a:stCxn id="3" idx="0"/>
          </p:cNvCxnSpPr>
          <p:nvPr/>
        </p:nvCxnSpPr>
        <p:spPr>
          <a:xfrm flipV="1">
            <a:off x="4277644" y="2260309"/>
            <a:ext cx="611" cy="37483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3" idx="7"/>
          </p:cNvCxnSpPr>
          <p:nvPr/>
        </p:nvCxnSpPr>
        <p:spPr>
          <a:xfrm flipV="1">
            <a:off x="4939569" y="2531919"/>
            <a:ext cx="327333" cy="23955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5249924" y="3095280"/>
            <a:ext cx="523467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4833260" y="3481096"/>
            <a:ext cx="760976" cy="59597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3" idx="4"/>
          </p:cNvCxnSpPr>
          <p:nvPr/>
        </p:nvCxnSpPr>
        <p:spPr>
          <a:xfrm>
            <a:off x="4277644" y="3566070"/>
            <a:ext cx="611" cy="51100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3236758" y="3481096"/>
            <a:ext cx="378962" cy="34047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 flipV="1">
            <a:off x="2729558" y="3134022"/>
            <a:ext cx="625839" cy="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3" idx="1"/>
          </p:cNvCxnSpPr>
          <p:nvPr/>
        </p:nvCxnSpPr>
        <p:spPr>
          <a:xfrm flipH="1" flipV="1">
            <a:off x="3236758" y="2531919"/>
            <a:ext cx="378961" cy="23955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116632"/>
            <a:ext cx="396044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latin typeface="Berlin Sans FB" panose="020E0602020502020306" pitchFamily="34" charset="0"/>
              </a:rPr>
              <a:t>Hellenistic</a:t>
            </a:r>
            <a:r>
              <a:rPr lang="es-ES" sz="3600" dirty="0" smtClean="0">
                <a:latin typeface="Berlin Sans FB" panose="020E0602020502020306" pitchFamily="34" charset="0"/>
              </a:rPr>
              <a:t> </a:t>
            </a:r>
            <a:r>
              <a:rPr lang="es-ES" sz="3600" dirty="0" err="1" smtClean="0">
                <a:latin typeface="Berlin Sans FB" panose="020E0602020502020306" pitchFamily="34" charset="0"/>
              </a:rPr>
              <a:t>Period</a:t>
            </a:r>
            <a:endParaRPr lang="es-ES" sz="3600" dirty="0">
              <a:latin typeface="Berlin Sans FB" panose="020E0602020502020306" pitchFamily="34" charset="0"/>
            </a:endParaRPr>
          </a:p>
        </p:txBody>
      </p:sp>
      <p:sp>
        <p:nvSpPr>
          <p:cNvPr id="3" name="5 Marcador de contenido"/>
          <p:cNvSpPr txBox="1">
            <a:spLocks/>
          </p:cNvSpPr>
          <p:nvPr/>
        </p:nvSpPr>
        <p:spPr>
          <a:xfrm>
            <a:off x="187285" y="908720"/>
            <a:ext cx="8640960" cy="216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3000" dirty="0" smtClean="0"/>
              <a:t>14) </a:t>
            </a:r>
            <a:r>
              <a:rPr lang="en-GB" sz="3000" dirty="0"/>
              <a:t>Who was Alexander the Great and why was he so famous?</a:t>
            </a:r>
            <a:endParaRPr lang="es-ES" sz="3000" dirty="0"/>
          </a:p>
          <a:p>
            <a:pPr marL="0" indent="0">
              <a:buNone/>
            </a:pPr>
            <a:r>
              <a:rPr lang="en-GB" sz="3000" dirty="0"/>
              <a:t>He was the son of Philip II, king of Macedonia.</a:t>
            </a:r>
            <a:endParaRPr lang="es-ES" sz="3000" dirty="0"/>
          </a:p>
          <a:p>
            <a:pPr marL="0" indent="0">
              <a:buNone/>
            </a:pPr>
            <a:r>
              <a:rPr lang="en-GB" sz="3000" dirty="0" smtClean="0"/>
              <a:t>He </a:t>
            </a:r>
            <a:r>
              <a:rPr lang="en-GB" sz="3000" dirty="0"/>
              <a:t>became king when he was 20 years old and he created an empire from Greece to Asia.</a:t>
            </a:r>
            <a:endParaRPr lang="es-ES" sz="3000" dirty="0"/>
          </a:p>
          <a:p>
            <a:pPr marL="0" lvl="0" indent="0">
              <a:buNone/>
            </a:pP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01387"/>
            <a:ext cx="1593773" cy="242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contenido"/>
          <p:cNvSpPr txBox="1">
            <a:spLocks/>
          </p:cNvSpPr>
          <p:nvPr/>
        </p:nvSpPr>
        <p:spPr>
          <a:xfrm>
            <a:off x="216762" y="3267950"/>
            <a:ext cx="8640960" cy="9990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Did you know that the personal teacher of Alexander was the famous philosopher Aristotle.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42" y="4077073"/>
            <a:ext cx="4466137" cy="267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8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contenido"/>
          <p:cNvSpPr txBox="1">
            <a:spLocks/>
          </p:cNvSpPr>
          <p:nvPr/>
        </p:nvSpPr>
        <p:spPr>
          <a:xfrm>
            <a:off x="189896" y="188640"/>
            <a:ext cx="8640960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3300" dirty="0" smtClean="0"/>
              <a:t>15) </a:t>
            </a:r>
            <a:r>
              <a:rPr lang="en-GB" sz="3300" dirty="0"/>
              <a:t>What great empire did he confront and defeat?</a:t>
            </a:r>
            <a:endParaRPr lang="es-ES" sz="3300" dirty="0"/>
          </a:p>
          <a:p>
            <a:pPr marL="400050" lvl="1" indent="0">
              <a:buNone/>
            </a:pPr>
            <a:r>
              <a:rPr lang="en-GB" sz="3300" dirty="0"/>
              <a:t>He confronted and defeated the Persian Empire.</a:t>
            </a:r>
            <a:endParaRPr lang="es-ES" sz="3300" dirty="0"/>
          </a:p>
          <a:p>
            <a:pPr marL="0" lvl="0" indent="0">
              <a:buNone/>
            </a:pPr>
            <a:r>
              <a:rPr lang="en-GB" sz="3300" dirty="0" smtClean="0"/>
              <a:t>16) What </a:t>
            </a:r>
            <a:r>
              <a:rPr lang="en-GB" sz="3300" dirty="0"/>
              <a:t>territories did Alexander control?</a:t>
            </a:r>
            <a:endParaRPr lang="es-ES" sz="3300" dirty="0"/>
          </a:p>
          <a:p>
            <a:pPr marL="400050" lvl="1" indent="0">
              <a:buNone/>
            </a:pPr>
            <a:r>
              <a:rPr lang="en-GB" sz="3300" dirty="0"/>
              <a:t>The territories that Alexander controlled were Macedonia, Greece, Asia Minor, Egypt, Mesopotamia, Persia and Indus Valley.</a:t>
            </a:r>
            <a:endParaRPr lang="es-ES" sz="3300" dirty="0"/>
          </a:p>
          <a:p>
            <a:pPr marL="0" lvl="0" indent="0">
              <a:buNone/>
            </a:pP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15"/>
          <a:stretch/>
        </p:blipFill>
        <p:spPr bwMode="auto">
          <a:xfrm>
            <a:off x="1589650" y="2204864"/>
            <a:ext cx="7446846" cy="456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contenido"/>
          <p:cNvSpPr txBox="1">
            <a:spLocks/>
          </p:cNvSpPr>
          <p:nvPr/>
        </p:nvSpPr>
        <p:spPr>
          <a:xfrm>
            <a:off x="189896" y="36240"/>
            <a:ext cx="8640960" cy="1944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 smtClean="0"/>
              <a:t>17) </a:t>
            </a:r>
            <a:r>
              <a:rPr lang="en-GB" sz="2800" dirty="0"/>
              <a:t>What </a:t>
            </a:r>
            <a:r>
              <a:rPr lang="en-GB" sz="2800" dirty="0" smtClean="0"/>
              <a:t>happened </a:t>
            </a:r>
            <a:r>
              <a:rPr lang="en-GB" sz="2800" dirty="0"/>
              <a:t>when Alexander died?</a:t>
            </a:r>
            <a:endParaRPr lang="es-ES" sz="2800" dirty="0"/>
          </a:p>
          <a:p>
            <a:pPr marL="400050" lvl="1" indent="0">
              <a:buNone/>
            </a:pPr>
            <a:r>
              <a:rPr lang="en-GB" dirty="0"/>
              <a:t>When </a:t>
            </a:r>
            <a:r>
              <a:rPr lang="en-GB" dirty="0" smtClean="0"/>
              <a:t>Alexander the Great </a:t>
            </a:r>
            <a:r>
              <a:rPr lang="en-GB" dirty="0"/>
              <a:t>died the Empire was divided into different kingdoms, called the Hellenistic kingdoms</a:t>
            </a:r>
            <a:r>
              <a:rPr lang="en-GB" dirty="0" smtClean="0"/>
              <a:t>.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1" y="1772817"/>
            <a:ext cx="8274751" cy="506422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contenido"/>
          <p:cNvSpPr txBox="1">
            <a:spLocks/>
          </p:cNvSpPr>
          <p:nvPr/>
        </p:nvSpPr>
        <p:spPr>
          <a:xfrm>
            <a:off x="218515" y="332656"/>
            <a:ext cx="8640960" cy="360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During the Hellenistic period there was an incredible promotion of Arts and Science.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We have incredible scientists such as Euclid (</a:t>
            </a:r>
            <a:r>
              <a:rPr lang="en-GB" sz="2800" dirty="0" err="1" smtClean="0">
                <a:latin typeface="Lucida Sans" panose="020B0602030504020204" pitchFamily="34" charset="0"/>
              </a:rPr>
              <a:t>Euclides</a:t>
            </a:r>
            <a:r>
              <a:rPr lang="en-GB" sz="2800" dirty="0" smtClean="0">
                <a:latin typeface="Lucida Sans" panose="020B0602030504020204" pitchFamily="34" charset="0"/>
              </a:rPr>
              <a:t>), Archimedes, Hippocrates, </a:t>
            </a:r>
            <a:r>
              <a:rPr lang="en-GB" sz="2800" dirty="0" err="1" smtClean="0">
                <a:latin typeface="Lucida Sans" panose="020B0602030504020204" pitchFamily="34" charset="0"/>
              </a:rPr>
              <a:t>Hypatia</a:t>
            </a:r>
            <a:r>
              <a:rPr lang="en-GB" sz="2800" dirty="0" smtClean="0">
                <a:latin typeface="Lucida Sans" panose="020B0602030504020204" pitchFamily="34" charset="0"/>
              </a:rPr>
              <a:t>…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And there were great advances in mathematics, astronomy, medicine, biology… </a:t>
            </a:r>
          </a:p>
        </p:txBody>
      </p:sp>
      <p:sp>
        <p:nvSpPr>
          <p:cNvPr id="3" name="5 Marcador de contenido"/>
          <p:cNvSpPr txBox="1">
            <a:spLocks/>
          </p:cNvSpPr>
          <p:nvPr/>
        </p:nvSpPr>
        <p:spPr>
          <a:xfrm>
            <a:off x="249706" y="4149080"/>
            <a:ext cx="8640960" cy="23762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An example of these advances is the </a:t>
            </a:r>
            <a:r>
              <a:rPr lang="en-GB" sz="2800" dirty="0" err="1" smtClean="0">
                <a:latin typeface="Lucida Sans" panose="020B0602030504020204" pitchFamily="34" charset="0"/>
              </a:rPr>
              <a:t>Antikythera</a:t>
            </a:r>
            <a:r>
              <a:rPr lang="en-GB" sz="2800" dirty="0" smtClean="0">
                <a:latin typeface="Lucida Sans" panose="020B0602030504020204" pitchFamily="34" charset="0"/>
              </a:rPr>
              <a:t> mechanism, an incredible machine whose functions and mysteries have been discovered recently.</a:t>
            </a:r>
          </a:p>
          <a:p>
            <a:pPr marL="0" lvl="0" indent="0">
              <a:buNone/>
            </a:pPr>
            <a:r>
              <a:rPr lang="es-ES" sz="2800" dirty="0" smtClean="0">
                <a:hlinkClick r:id="rId2"/>
              </a:rPr>
              <a:t>https</a:t>
            </a:r>
            <a:r>
              <a:rPr lang="es-ES" sz="2800" dirty="0">
                <a:hlinkClick r:id="rId2"/>
              </a:rPr>
              <a:t>://</a:t>
            </a:r>
            <a:r>
              <a:rPr lang="es-ES" sz="2800" dirty="0" smtClean="0">
                <a:hlinkClick r:id="rId2"/>
              </a:rPr>
              <a:t>www.youtube.com/watch?v=WN8uUl4rbkE</a:t>
            </a:r>
            <a:endParaRPr lang="es-ES" sz="2800" dirty="0" smtClean="0"/>
          </a:p>
          <a:p>
            <a:pPr marL="0" indent="0">
              <a:buNone/>
            </a:pPr>
            <a:r>
              <a:rPr lang="en-GB" sz="2800" dirty="0">
                <a:latin typeface="Lucida Sans" panose="020B0602030504020204" pitchFamily="34" charset="0"/>
              </a:rPr>
              <a:t>(You have more </a:t>
            </a:r>
            <a:r>
              <a:rPr lang="en-GB" sz="2800" dirty="0" smtClean="0">
                <a:latin typeface="Lucida Sans" panose="020B0602030504020204" pitchFamily="34" charset="0"/>
              </a:rPr>
              <a:t>videos about it </a:t>
            </a:r>
            <a:r>
              <a:rPr lang="en-GB" sz="2800" dirty="0">
                <a:latin typeface="Lucida Sans" panose="020B0602030504020204" pitchFamily="34" charset="0"/>
              </a:rPr>
              <a:t>in the webpage</a:t>
            </a:r>
            <a:r>
              <a:rPr lang="en-GB" sz="2800" dirty="0" smtClean="0">
                <a:latin typeface="Lucida Sans" panose="020B0602030504020204" pitchFamily="34" charset="0"/>
              </a:rPr>
              <a:t>)</a:t>
            </a:r>
            <a:endParaRPr lang="en-GB" sz="28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contenido"/>
          <p:cNvSpPr txBox="1">
            <a:spLocks/>
          </p:cNvSpPr>
          <p:nvPr/>
        </p:nvSpPr>
        <p:spPr>
          <a:xfrm>
            <a:off x="285363" y="877868"/>
            <a:ext cx="8640960" cy="1831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 smtClean="0"/>
              <a:t>18) What </a:t>
            </a:r>
            <a:r>
              <a:rPr lang="en-GB" dirty="0"/>
              <a:t>are the three </a:t>
            </a:r>
            <a:r>
              <a:rPr lang="en-GB" dirty="0" smtClean="0"/>
              <a:t>orders </a:t>
            </a:r>
            <a:r>
              <a:rPr lang="en-GB" dirty="0"/>
              <a:t>of </a:t>
            </a:r>
            <a:r>
              <a:rPr lang="en-GB" dirty="0" smtClean="0"/>
              <a:t>Greek </a:t>
            </a:r>
            <a:r>
              <a:rPr lang="en-GB" dirty="0"/>
              <a:t>architecture? (Make a drawing of each one)</a:t>
            </a:r>
            <a:endParaRPr lang="es-ES" dirty="0"/>
          </a:p>
          <a:p>
            <a:r>
              <a:rPr lang="en-GB" dirty="0"/>
              <a:t>The three </a:t>
            </a:r>
            <a:r>
              <a:rPr lang="en-GB" dirty="0" smtClean="0"/>
              <a:t>orders of Greek architecture are </a:t>
            </a:r>
            <a:r>
              <a:rPr lang="en-GB" dirty="0"/>
              <a:t>Doric, Ionic and </a:t>
            </a:r>
            <a:r>
              <a:rPr lang="en-GB" dirty="0" smtClean="0"/>
              <a:t>Corinthian (</a:t>
            </a:r>
            <a:r>
              <a:rPr lang="en-GB" dirty="0" err="1" smtClean="0"/>
              <a:t>Dórico</a:t>
            </a:r>
            <a:r>
              <a:rPr lang="en-GB" dirty="0" smtClean="0"/>
              <a:t>, </a:t>
            </a:r>
            <a:r>
              <a:rPr lang="en-GB" dirty="0" err="1" smtClean="0"/>
              <a:t>Jónico</a:t>
            </a:r>
            <a:r>
              <a:rPr lang="en-GB" dirty="0" smtClean="0"/>
              <a:t> y </a:t>
            </a:r>
            <a:r>
              <a:rPr lang="en-GB" dirty="0" err="1" smtClean="0"/>
              <a:t>Corintio</a:t>
            </a:r>
            <a:r>
              <a:rPr lang="en-GB" dirty="0" smtClean="0"/>
              <a:t>)</a:t>
            </a:r>
            <a:endParaRPr lang="es-ES" dirty="0"/>
          </a:p>
          <a:p>
            <a:pPr marL="0" lvl="0" indent="0">
              <a:buNone/>
            </a:pP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7" y="2852936"/>
            <a:ext cx="3861920" cy="371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07843"/>
            <a:ext cx="3810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23528" y="116632"/>
            <a:ext cx="237626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latin typeface="Berlin Sans FB" panose="020E0602020502020306" pitchFamily="34" charset="0"/>
              </a:rPr>
              <a:t>Greek</a:t>
            </a:r>
            <a:r>
              <a:rPr lang="es-ES" sz="3600" dirty="0" smtClean="0">
                <a:latin typeface="Berlin Sans FB" panose="020E0602020502020306" pitchFamily="34" charset="0"/>
              </a:rPr>
              <a:t> Art</a:t>
            </a:r>
            <a:endParaRPr lang="es-ES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Marcador de contenido"/>
          <p:cNvSpPr txBox="1">
            <a:spLocks/>
          </p:cNvSpPr>
          <p:nvPr/>
        </p:nvSpPr>
        <p:spPr>
          <a:xfrm>
            <a:off x="251521" y="116632"/>
            <a:ext cx="8640960" cy="2808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 smtClean="0"/>
              <a:t>19) </a:t>
            </a:r>
            <a:r>
              <a:rPr lang="en-GB" dirty="0"/>
              <a:t>What are the three periods of Greek sculpture?</a:t>
            </a:r>
            <a:endParaRPr lang="es-E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Archaic Period: The figures were very static. Lack of movement and feelings</a:t>
            </a:r>
            <a:endParaRPr lang="es-E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Classical Period: 5</a:t>
            </a:r>
            <a:r>
              <a:rPr lang="en-GB" baseline="30000" dirty="0"/>
              <a:t>th</a:t>
            </a:r>
            <a:r>
              <a:rPr lang="en-GB" dirty="0"/>
              <a:t> and 4</a:t>
            </a:r>
            <a:r>
              <a:rPr lang="en-GB" baseline="30000" dirty="0"/>
              <a:t>th</a:t>
            </a:r>
            <a:r>
              <a:rPr lang="en-GB" dirty="0"/>
              <a:t> centuries B.C. There is movement, but in a balanced way, without tensions. The face shows serenity.</a:t>
            </a:r>
            <a:endParaRPr lang="es-E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Hellenistic Period: (4</a:t>
            </a:r>
            <a:r>
              <a:rPr lang="en-GB" baseline="30000" dirty="0"/>
              <a:t>th</a:t>
            </a:r>
            <a:r>
              <a:rPr lang="en-GB" dirty="0"/>
              <a:t> – 1</a:t>
            </a:r>
            <a:r>
              <a:rPr lang="en-GB" baseline="30000" dirty="0"/>
              <a:t>st</a:t>
            </a:r>
            <a:r>
              <a:rPr lang="en-GB" dirty="0"/>
              <a:t> century B.C.). There is an exaggerated movement and faces show dramatic emotions.</a:t>
            </a:r>
            <a:endParaRPr lang="es-ES" sz="2000" dirty="0"/>
          </a:p>
          <a:p>
            <a:pPr marL="0" lvl="0" indent="0">
              <a:buNone/>
            </a:pPr>
            <a:endParaRPr lang="es-ES" dirty="0"/>
          </a:p>
        </p:txBody>
      </p:sp>
      <p:sp>
        <p:nvSpPr>
          <p:cNvPr id="6" name="5 Marcador de contenido"/>
          <p:cNvSpPr txBox="1">
            <a:spLocks/>
          </p:cNvSpPr>
          <p:nvPr/>
        </p:nvSpPr>
        <p:spPr>
          <a:xfrm>
            <a:off x="107504" y="3284983"/>
            <a:ext cx="3240360" cy="25202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800" u="sng" dirty="0" smtClean="0">
                <a:latin typeface="Lucida Sans" panose="020B0602030504020204" pitchFamily="34" charset="0"/>
              </a:rPr>
              <a:t>Extra Information</a:t>
            </a:r>
          </a:p>
          <a:p>
            <a:pPr marL="0" lvl="0" indent="0">
              <a:buNone/>
            </a:pPr>
            <a:r>
              <a:rPr lang="en-GB" sz="2800" dirty="0" smtClean="0">
                <a:latin typeface="Lucida Sans" panose="020B0602030504020204" pitchFamily="34" charset="0"/>
              </a:rPr>
              <a:t>Did you know that Greek sculptures and buildings were painted with bright colours?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14068" r="3440" b="6072"/>
          <a:stretch/>
        </p:blipFill>
        <p:spPr bwMode="auto">
          <a:xfrm>
            <a:off x="7668344" y="2733103"/>
            <a:ext cx="1338636" cy="406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4867"/>
          <a:stretch/>
        </p:blipFill>
        <p:spPr bwMode="auto">
          <a:xfrm>
            <a:off x="3507641" y="4077072"/>
            <a:ext cx="4016687" cy="260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0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0" y="625028"/>
            <a:ext cx="2451136" cy="5131046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2298" y="6309320"/>
            <a:ext cx="230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Archaic Period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7" y="362968"/>
            <a:ext cx="2670107" cy="54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898505"/>
            <a:ext cx="2700158" cy="458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52298" y="5810245"/>
            <a:ext cx="230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Kouros</a:t>
            </a:r>
            <a:endParaRPr lang="en-GB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28184" y="5756074"/>
            <a:ext cx="230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Kore</a:t>
            </a:r>
            <a:endParaRPr lang="en-GB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189418" y="5939124"/>
            <a:ext cx="23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(Egyptian Sculpture)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Tríada</a:t>
            </a:r>
            <a:r>
              <a:rPr lang="en-GB" dirty="0" smtClean="0"/>
              <a:t> </a:t>
            </a:r>
            <a:r>
              <a:rPr lang="en-GB" dirty="0" err="1" smtClean="0"/>
              <a:t>Micerinos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835275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41904" y="63774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Classical Period</a:t>
            </a:r>
            <a:endParaRPr lang="en-GB" dirty="0"/>
          </a:p>
        </p:txBody>
      </p:sp>
      <p:sp>
        <p:nvSpPr>
          <p:cNvPr id="4" name="3 CuadroTexto"/>
          <p:cNvSpPr txBox="1"/>
          <p:nvPr/>
        </p:nvSpPr>
        <p:spPr>
          <a:xfrm>
            <a:off x="395536" y="549863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Polykleitos</a:t>
            </a:r>
            <a:r>
              <a:rPr lang="en-GB" dirty="0" smtClean="0"/>
              <a:t> (</a:t>
            </a:r>
            <a:r>
              <a:rPr lang="en-GB" dirty="0" err="1" smtClean="0"/>
              <a:t>Polícleto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Doryphoros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2043"/>
            <a:ext cx="533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63888" y="47251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Phidias, relief of the Parthenon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0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60648"/>
            <a:ext cx="827246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4974" y="6181819"/>
            <a:ext cx="39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Acropolis of Athens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5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6" y="116632"/>
            <a:ext cx="4986521" cy="59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84151" y="1166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Hellenistic</a:t>
            </a:r>
            <a:r>
              <a:rPr lang="es-ES" dirty="0" smtClean="0"/>
              <a:t> </a:t>
            </a:r>
            <a:r>
              <a:rPr lang="es-ES" dirty="0" err="1" smtClean="0"/>
              <a:t>Period</a:t>
            </a:r>
            <a:endParaRPr lang="es-E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88" y="1015861"/>
            <a:ext cx="2990190" cy="562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58246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Laocoon</a:t>
            </a:r>
            <a:r>
              <a:rPr lang="es-ES" dirty="0" smtClean="0"/>
              <a:t> and </a:t>
            </a:r>
            <a:r>
              <a:rPr lang="es-ES" dirty="0" err="1" smtClean="0"/>
              <a:t>his</a:t>
            </a:r>
            <a:r>
              <a:rPr lang="es-ES" dirty="0" smtClean="0"/>
              <a:t> </a:t>
            </a:r>
            <a:r>
              <a:rPr lang="es-ES" dirty="0" err="1" smtClean="0"/>
              <a:t>sons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4356051" y="62821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Venus de Milo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11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2247" y="116632"/>
            <a:ext cx="8784976" cy="432048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442913" indent="-442913" algn="l">
              <a:buFont typeface="+mj-lt"/>
              <a:buAutoNum type="arabicParenR"/>
              <a:tabLst>
                <a:tab pos="442913" algn="l"/>
              </a:tabLst>
            </a:pPr>
            <a:r>
              <a:rPr lang="es-ES" sz="2200" dirty="0" err="1" smtClean="0"/>
              <a:t>Draw</a:t>
            </a:r>
            <a:r>
              <a:rPr lang="es-ES" sz="2200" dirty="0" smtClean="0"/>
              <a:t> a </a:t>
            </a:r>
            <a:r>
              <a:rPr lang="es-ES" sz="2200" dirty="0" err="1" smtClean="0"/>
              <a:t>timeline</a:t>
            </a:r>
            <a:r>
              <a:rPr lang="es-ES" sz="2200" dirty="0" smtClean="0"/>
              <a:t> </a:t>
            </a:r>
            <a:r>
              <a:rPr lang="es-ES" sz="2200" dirty="0" err="1" smtClean="0"/>
              <a:t>with</a:t>
            </a:r>
            <a:r>
              <a:rPr lang="es-ES" sz="2200" dirty="0" smtClean="0"/>
              <a:t>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three</a:t>
            </a:r>
            <a:r>
              <a:rPr lang="es-ES" sz="2200" dirty="0" smtClean="0"/>
              <a:t> </a:t>
            </a:r>
            <a:r>
              <a:rPr lang="es-ES" sz="2200" dirty="0" err="1" smtClean="0"/>
              <a:t>different</a:t>
            </a:r>
            <a:r>
              <a:rPr lang="es-ES" sz="2200" dirty="0" smtClean="0"/>
              <a:t> </a:t>
            </a:r>
            <a:r>
              <a:rPr lang="es-ES" sz="2200" dirty="0" err="1" smtClean="0"/>
              <a:t>phases</a:t>
            </a:r>
            <a:r>
              <a:rPr lang="es-ES" sz="2200" dirty="0" smtClean="0"/>
              <a:t> of </a:t>
            </a:r>
            <a:r>
              <a:rPr lang="es-ES" sz="2200" dirty="0" err="1" smtClean="0"/>
              <a:t>Ancient</a:t>
            </a:r>
            <a:r>
              <a:rPr lang="es-ES" sz="2200" dirty="0" smtClean="0"/>
              <a:t> </a:t>
            </a:r>
            <a:r>
              <a:rPr lang="es-ES" sz="2200" dirty="0" err="1" smtClean="0"/>
              <a:t>Greece</a:t>
            </a:r>
            <a:r>
              <a:rPr lang="es-ES" sz="2200" dirty="0" smtClean="0"/>
              <a:t>.</a:t>
            </a:r>
            <a:endParaRPr lang="es-ES" sz="2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11122"/>
              </p:ext>
            </p:extLst>
          </p:nvPr>
        </p:nvGraphicFramePr>
        <p:xfrm>
          <a:off x="179514" y="2708920"/>
          <a:ext cx="8712966" cy="122413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232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endParaRPr lang="es-E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dirty="0" err="1" smtClean="0">
                          <a:solidFill>
                            <a:schemeClr val="tx1"/>
                          </a:solidFill>
                        </a:rPr>
                        <a:t>Archaic</a:t>
                      </a:r>
                      <a:r>
                        <a:rPr lang="es-E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dirty="0" err="1" smtClean="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s-E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E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chemeClr val="tx1"/>
                          </a:solidFill>
                        </a:rPr>
                        <a:t>800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BC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err="1" smtClean="0">
                          <a:solidFill>
                            <a:schemeClr val="tx1"/>
                          </a:solidFill>
                        </a:rPr>
                        <a:t>Classical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s-E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ES" dirty="0" smtClean="0"/>
                    </a:p>
                    <a:p>
                      <a:r>
                        <a:rPr lang="es-ES" dirty="0" smtClean="0">
                          <a:solidFill>
                            <a:schemeClr val="tx1"/>
                          </a:solidFill>
                        </a:rPr>
                        <a:t>490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BC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err="1" smtClean="0">
                          <a:solidFill>
                            <a:schemeClr val="tx1"/>
                          </a:solidFill>
                        </a:rPr>
                        <a:t>Hellenistic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s-E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ES" dirty="0" smtClean="0"/>
                    </a:p>
                    <a:p>
                      <a:r>
                        <a:rPr lang="es-ES" dirty="0" smtClean="0">
                          <a:solidFill>
                            <a:schemeClr val="tx1"/>
                          </a:solidFill>
                        </a:rPr>
                        <a:t>336</a:t>
                      </a:r>
                      <a:r>
                        <a:rPr lang="es-ES" baseline="0" dirty="0" smtClean="0">
                          <a:solidFill>
                            <a:schemeClr val="tx1"/>
                          </a:solidFill>
                        </a:rPr>
                        <a:t> BC                                                           30 BC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56662" y="692696"/>
            <a:ext cx="15972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Iron</a:t>
            </a:r>
            <a:r>
              <a:rPr lang="es-ES" dirty="0" smtClean="0"/>
              <a:t> </a:t>
            </a:r>
            <a:r>
              <a:rPr lang="es-ES" dirty="0" err="1" smtClean="0"/>
              <a:t>Age</a:t>
            </a:r>
            <a:endParaRPr lang="es-ES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467544" y="1062028"/>
            <a:ext cx="0" cy="150287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32247" y="6091555"/>
            <a:ext cx="143507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Olympic</a:t>
            </a:r>
            <a:r>
              <a:rPr lang="es-ES" dirty="0" smtClean="0"/>
              <a:t> </a:t>
            </a:r>
            <a:r>
              <a:rPr lang="es-ES" dirty="0" err="1" smtClean="0"/>
              <a:t>Games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467544" y="4077072"/>
            <a:ext cx="0" cy="201448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683568" y="4941168"/>
            <a:ext cx="143507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Importance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Poleis</a:t>
            </a:r>
            <a:endParaRPr lang="es-ES" dirty="0"/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949786" y="4077073"/>
            <a:ext cx="0" cy="86409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654828" y="1194764"/>
            <a:ext cx="143507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Greek</a:t>
            </a:r>
            <a:r>
              <a:rPr lang="es-ES" dirty="0" smtClean="0"/>
              <a:t> </a:t>
            </a:r>
            <a:r>
              <a:rPr lang="es-ES" dirty="0" err="1" smtClean="0"/>
              <a:t>Colonisation</a:t>
            </a:r>
            <a:endParaRPr lang="es-ES" dirty="0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1187624" y="1867244"/>
            <a:ext cx="0" cy="69766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2141546" y="692696"/>
            <a:ext cx="322254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First</a:t>
            </a:r>
            <a:r>
              <a:rPr lang="es-ES" dirty="0" smtClean="0"/>
              <a:t> Greco-</a:t>
            </a:r>
            <a:r>
              <a:rPr lang="es-ES" dirty="0" err="1" smtClean="0"/>
              <a:t>Persian</a:t>
            </a:r>
            <a:r>
              <a:rPr lang="es-ES" dirty="0" smtClean="0"/>
              <a:t> </a:t>
            </a:r>
            <a:r>
              <a:rPr lang="es-ES" dirty="0" err="1" smtClean="0"/>
              <a:t>War</a:t>
            </a:r>
            <a:r>
              <a:rPr lang="es-ES" dirty="0" smtClean="0"/>
              <a:t> (490 BC)</a:t>
            </a:r>
            <a:endParaRPr lang="es-ES" dirty="0"/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2411760" y="1062028"/>
            <a:ext cx="0" cy="150287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2716254" y="1194764"/>
            <a:ext cx="322254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2nd Greco-</a:t>
            </a:r>
            <a:r>
              <a:rPr lang="es-ES" dirty="0" err="1" smtClean="0"/>
              <a:t>Persian</a:t>
            </a:r>
            <a:r>
              <a:rPr lang="es-ES" dirty="0" smtClean="0"/>
              <a:t> </a:t>
            </a:r>
            <a:r>
              <a:rPr lang="es-ES" dirty="0" err="1" smtClean="0"/>
              <a:t>War</a:t>
            </a:r>
            <a:r>
              <a:rPr lang="es-ES" dirty="0" smtClean="0"/>
              <a:t> (480 BC)</a:t>
            </a:r>
            <a:endParaRPr lang="es-ES" dirty="0"/>
          </a:p>
        </p:txBody>
      </p:sp>
      <p:cxnSp>
        <p:nvCxnSpPr>
          <p:cNvPr id="26" name="25 Conector recto de flecha"/>
          <p:cNvCxnSpPr/>
          <p:nvPr/>
        </p:nvCxnSpPr>
        <p:spPr>
          <a:xfrm>
            <a:off x="2987824" y="1564096"/>
            <a:ext cx="0" cy="100080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3347863" y="1695168"/>
            <a:ext cx="352839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Peloponnesian</a:t>
            </a:r>
            <a:r>
              <a:rPr lang="es-ES" dirty="0" smtClean="0"/>
              <a:t> </a:t>
            </a:r>
            <a:r>
              <a:rPr lang="es-ES" dirty="0" err="1" smtClean="0"/>
              <a:t>War</a:t>
            </a:r>
            <a:r>
              <a:rPr lang="es-ES" dirty="0" smtClean="0"/>
              <a:t> (</a:t>
            </a:r>
            <a:r>
              <a:rPr lang="es-ES" smtClean="0"/>
              <a:t>431 – 404 BC)</a:t>
            </a:r>
            <a:endParaRPr lang="es-ES" dirty="0"/>
          </a:p>
        </p:txBody>
      </p:sp>
      <p:cxnSp>
        <p:nvCxnSpPr>
          <p:cNvPr id="29" name="28 Conector recto de flecha"/>
          <p:cNvCxnSpPr/>
          <p:nvPr/>
        </p:nvCxnSpPr>
        <p:spPr>
          <a:xfrm>
            <a:off x="3923928" y="2112759"/>
            <a:ext cx="0" cy="47753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/>
          <p:cNvSpPr txBox="1"/>
          <p:nvPr/>
        </p:nvSpPr>
        <p:spPr>
          <a:xfrm>
            <a:off x="3923928" y="6351058"/>
            <a:ext cx="46085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8900" lvl="1"/>
            <a:r>
              <a:rPr lang="es-ES" dirty="0" smtClean="0"/>
              <a:t>Alexander </a:t>
            </a:r>
            <a:r>
              <a:rPr lang="es-ES" dirty="0" err="1" smtClean="0"/>
              <a:t>the</a:t>
            </a:r>
            <a:r>
              <a:rPr lang="es-ES" dirty="0" smtClean="0"/>
              <a:t> Great rules in </a:t>
            </a:r>
            <a:r>
              <a:rPr lang="es-ES" dirty="0" err="1" smtClean="0"/>
              <a:t>Greece</a:t>
            </a:r>
            <a:r>
              <a:rPr lang="es-ES" dirty="0" smtClean="0"/>
              <a:t> (336 BC)</a:t>
            </a:r>
            <a:endParaRPr lang="es-ES" dirty="0"/>
          </a:p>
        </p:txBody>
      </p:sp>
      <p:cxnSp>
        <p:nvCxnSpPr>
          <p:cNvPr id="34" name="33 Conector recto de flecha"/>
          <p:cNvCxnSpPr/>
          <p:nvPr/>
        </p:nvCxnSpPr>
        <p:spPr>
          <a:xfrm flipV="1">
            <a:off x="4327525" y="3933056"/>
            <a:ext cx="0" cy="243549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5076057" y="5012305"/>
            <a:ext cx="388843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Death</a:t>
            </a:r>
            <a:r>
              <a:rPr lang="es-ES" dirty="0" smtClean="0"/>
              <a:t> of Alexander </a:t>
            </a:r>
            <a:r>
              <a:rPr lang="es-ES" dirty="0" err="1" smtClean="0"/>
              <a:t>the</a:t>
            </a:r>
            <a:r>
              <a:rPr lang="es-ES" dirty="0" smtClean="0"/>
              <a:t> Great (323 BC)</a:t>
            </a:r>
            <a:endParaRPr lang="es-ES" dirty="0"/>
          </a:p>
        </p:txBody>
      </p:sp>
      <p:cxnSp>
        <p:nvCxnSpPr>
          <p:cNvPr id="37" name="36 Conector recto de flecha"/>
          <p:cNvCxnSpPr/>
          <p:nvPr/>
        </p:nvCxnSpPr>
        <p:spPr>
          <a:xfrm flipV="1">
            <a:off x="5580112" y="3933059"/>
            <a:ext cx="0" cy="1079246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Abrir llave"/>
          <p:cNvSpPr/>
          <p:nvPr/>
        </p:nvSpPr>
        <p:spPr>
          <a:xfrm rot="16200000">
            <a:off x="4680897" y="3751483"/>
            <a:ext cx="431762" cy="934620"/>
          </a:xfrm>
          <a:prstGeom prst="leftBrace">
            <a:avLst>
              <a:gd name="adj1" fmla="val 16387"/>
              <a:gd name="adj2" fmla="val 52485"/>
            </a:avLst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CuadroTexto"/>
          <p:cNvSpPr txBox="1"/>
          <p:nvPr/>
        </p:nvSpPr>
        <p:spPr>
          <a:xfrm>
            <a:off x="4522323" y="5561072"/>
            <a:ext cx="424698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Conquest</a:t>
            </a:r>
            <a:r>
              <a:rPr lang="es-ES" dirty="0" smtClean="0"/>
              <a:t> of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Greece</a:t>
            </a:r>
            <a:r>
              <a:rPr lang="es-ES" dirty="0" smtClean="0"/>
              <a:t>, </a:t>
            </a:r>
            <a:r>
              <a:rPr lang="es-ES" dirty="0" err="1" smtClean="0"/>
              <a:t>Egypt</a:t>
            </a:r>
            <a:r>
              <a:rPr lang="es-ES" dirty="0" smtClean="0"/>
              <a:t>, </a:t>
            </a:r>
            <a:r>
              <a:rPr lang="es-ES" dirty="0" err="1" smtClean="0"/>
              <a:t>Middle</a:t>
            </a:r>
            <a:r>
              <a:rPr lang="es-ES" dirty="0" smtClean="0"/>
              <a:t> East, Mesopotamia, Persia and India</a:t>
            </a:r>
            <a:endParaRPr lang="es-ES" dirty="0"/>
          </a:p>
        </p:txBody>
      </p:sp>
      <p:cxnSp>
        <p:nvCxnSpPr>
          <p:cNvPr id="41" name="40 Conector recto de flecha"/>
          <p:cNvCxnSpPr/>
          <p:nvPr/>
        </p:nvCxnSpPr>
        <p:spPr>
          <a:xfrm flipV="1">
            <a:off x="4909555" y="4581129"/>
            <a:ext cx="1" cy="97994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5688927" y="4149516"/>
            <a:ext cx="284351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Beginning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Hellenistic</a:t>
            </a:r>
            <a:r>
              <a:rPr lang="es-ES" dirty="0" smtClean="0"/>
              <a:t> </a:t>
            </a:r>
            <a:r>
              <a:rPr lang="es-ES" dirty="0" err="1" smtClean="0"/>
              <a:t>kingdoms</a:t>
            </a:r>
            <a:r>
              <a:rPr lang="es-ES" dirty="0" smtClean="0"/>
              <a:t> (323 BC)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87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109194" cy="632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54" y="95904"/>
            <a:ext cx="4411993" cy="66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7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07544" y="1016732"/>
            <a:ext cx="8640960" cy="1800200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  <a:tabLst>
                <a:tab pos="442913" algn="l"/>
              </a:tabLst>
            </a:pPr>
            <a:r>
              <a:rPr lang="en-GB" dirty="0"/>
              <a:t>2) </a:t>
            </a:r>
            <a:r>
              <a:rPr lang="en-GB" sz="2400" dirty="0"/>
              <a:t>Where did the Greek civilisation develop?</a:t>
            </a:r>
          </a:p>
          <a:p>
            <a:pPr marL="0" indent="0">
              <a:buNone/>
              <a:tabLst>
                <a:tab pos="442913" algn="l"/>
              </a:tabLst>
            </a:pPr>
            <a:r>
              <a:rPr lang="en-GB" sz="2400" dirty="0"/>
              <a:t>The Greek civilisation developed in the Balkan peninsula, the islands of the Aegean sea and in Asia Minor (western coast of the Anatolian Peninsula). </a:t>
            </a:r>
            <a:endParaRPr lang="es-ES" sz="2400" dirty="0"/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2796" r="4954" b="5576"/>
          <a:stretch/>
        </p:blipFill>
        <p:spPr bwMode="auto">
          <a:xfrm>
            <a:off x="1950665" y="2852936"/>
            <a:ext cx="5193490" cy="39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23528" y="116632"/>
            <a:ext cx="324036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latin typeface="Berlin Sans FB" panose="020E0602020502020306" pitchFamily="34" charset="0"/>
              </a:rPr>
              <a:t>Archaic</a:t>
            </a:r>
            <a:r>
              <a:rPr lang="es-ES" sz="3600" dirty="0" smtClean="0">
                <a:latin typeface="Berlin Sans FB" panose="020E0602020502020306" pitchFamily="34" charset="0"/>
              </a:rPr>
              <a:t> </a:t>
            </a:r>
            <a:r>
              <a:rPr lang="es-ES" sz="3600" dirty="0" err="1" smtClean="0">
                <a:latin typeface="Berlin Sans FB" panose="020E0602020502020306" pitchFamily="34" charset="0"/>
              </a:rPr>
              <a:t>Period</a:t>
            </a:r>
            <a:endParaRPr lang="es-ES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961" r="1576" b="1770"/>
          <a:stretch/>
        </p:blipFill>
        <p:spPr bwMode="auto">
          <a:xfrm>
            <a:off x="419910" y="228598"/>
            <a:ext cx="8406581" cy="64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6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8181"/>
            <a:ext cx="8456260" cy="54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1656184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sz="2600" dirty="0" smtClean="0"/>
              <a:t>3) What </a:t>
            </a:r>
            <a:r>
              <a:rPr lang="en-GB" sz="2600" dirty="0"/>
              <a:t>were the Poleis?</a:t>
            </a:r>
            <a:endParaRPr lang="es-ES" sz="2600" dirty="0"/>
          </a:p>
          <a:p>
            <a:pPr marL="0" indent="0">
              <a:buNone/>
            </a:pPr>
            <a:r>
              <a:rPr lang="en-GB" sz="2600" dirty="0"/>
              <a:t>The Poleis (plural) were independent city-states that shared a common language and religion</a:t>
            </a:r>
            <a:r>
              <a:rPr lang="en-GB" sz="2600" dirty="0" smtClean="0"/>
              <a:t>.</a:t>
            </a:r>
          </a:p>
          <a:p>
            <a:pPr marL="0" indent="0">
              <a:buNone/>
            </a:pPr>
            <a:r>
              <a:rPr lang="en-GB" sz="2000" dirty="0" smtClean="0"/>
              <a:t>Note: </a:t>
            </a:r>
            <a:r>
              <a:rPr lang="en-GB" sz="2000" b="1" dirty="0" smtClean="0"/>
              <a:t>Polis</a:t>
            </a:r>
            <a:r>
              <a:rPr lang="en-GB" sz="2000" dirty="0" smtClean="0"/>
              <a:t> (singular), </a:t>
            </a:r>
            <a:r>
              <a:rPr lang="en-GB" sz="2000" b="1" dirty="0" smtClean="0"/>
              <a:t>Poleis</a:t>
            </a:r>
            <a:r>
              <a:rPr lang="en-GB" sz="2000" dirty="0" smtClean="0"/>
              <a:t> (plural)</a:t>
            </a:r>
            <a:endParaRPr lang="es-ES" sz="2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87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1584176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GB" dirty="0" smtClean="0"/>
              <a:t>4) How </a:t>
            </a:r>
            <a:r>
              <a:rPr lang="en-GB" dirty="0"/>
              <a:t>did the Greeks make a living?</a:t>
            </a:r>
            <a:endParaRPr lang="es-ES" dirty="0"/>
          </a:p>
          <a:p>
            <a:pPr marL="0" indent="0">
              <a:buNone/>
            </a:pPr>
            <a:r>
              <a:rPr lang="en-GB" dirty="0"/>
              <a:t>The Greeks worked in agriculture (olives, wheat and vineyards), livestock farming and fishing. They were also </a:t>
            </a:r>
            <a:r>
              <a:rPr lang="en-GB" dirty="0" smtClean="0"/>
              <a:t>excellent traders</a:t>
            </a:r>
            <a:r>
              <a:rPr lang="en-GB" dirty="0"/>
              <a:t>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71450"/>
            <a:ext cx="2442674" cy="414908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9255"/>
            <a:ext cx="3638550" cy="25812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41016"/>
            <a:ext cx="5007962" cy="170400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535829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171024" y="352207"/>
            <a:ext cx="3744416" cy="4616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Arial Rounded MT Bold" panose="020F0704030504030204" pitchFamily="34" charset="0"/>
              </a:rPr>
              <a:t>Map</a:t>
            </a:r>
            <a:r>
              <a:rPr lang="es-ES" sz="2400" dirty="0" smtClean="0">
                <a:latin typeface="Arial Rounded MT Bold" panose="020F0704030504030204" pitchFamily="34" charset="0"/>
              </a:rPr>
              <a:t> of </a:t>
            </a:r>
            <a:r>
              <a:rPr lang="es-ES" sz="2400" dirty="0" err="1" smtClean="0">
                <a:latin typeface="Arial Rounded MT Bold" panose="020F0704030504030204" pitchFamily="34" charset="0"/>
              </a:rPr>
              <a:t>Greek</a:t>
            </a:r>
            <a:r>
              <a:rPr lang="es-ES" sz="2400" dirty="0" smtClean="0">
                <a:latin typeface="Arial Rounded MT Bold" panose="020F0704030504030204" pitchFamily="34" charset="0"/>
              </a:rPr>
              <a:t> </a:t>
            </a:r>
            <a:r>
              <a:rPr lang="es-ES" sz="2400" dirty="0" err="1" smtClean="0">
                <a:latin typeface="Arial Rounded MT Bold" panose="020F0704030504030204" pitchFamily="34" charset="0"/>
              </a:rPr>
              <a:t>Colonies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0254" y="276219"/>
            <a:ext cx="3744416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Arial Rounded MT Bold" panose="020F0704030504030204" pitchFamily="34" charset="0"/>
              </a:rPr>
              <a:t>Greek</a:t>
            </a:r>
            <a:r>
              <a:rPr lang="es-ES" sz="2400" dirty="0" smtClean="0">
                <a:latin typeface="Arial Rounded MT Bold" panose="020F0704030504030204" pitchFamily="34" charset="0"/>
              </a:rPr>
              <a:t> </a:t>
            </a:r>
            <a:r>
              <a:rPr lang="es-ES" sz="2400" dirty="0" err="1" smtClean="0">
                <a:latin typeface="Arial Rounded MT Bold" panose="020F0704030504030204" pitchFamily="34" charset="0"/>
              </a:rPr>
              <a:t>Colonization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6552728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GB" dirty="0" smtClean="0"/>
              <a:t>5)</a:t>
            </a:r>
            <a:r>
              <a:rPr lang="en-GB" dirty="0"/>
              <a:t> Why did Greeks migrate?</a:t>
            </a:r>
            <a:endParaRPr lang="es-ES" dirty="0"/>
          </a:p>
          <a:p>
            <a:pPr marL="400050" lvl="1" indent="0">
              <a:buNone/>
            </a:pPr>
            <a:r>
              <a:rPr lang="en-GB" sz="3100" dirty="0"/>
              <a:t>During the archaic period Greeks migrated because of the scarcity of land and the poor living conditions of many peasants</a:t>
            </a:r>
            <a:r>
              <a:rPr lang="en-GB" sz="3100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6) </a:t>
            </a:r>
            <a:r>
              <a:rPr lang="en-GB" dirty="0"/>
              <a:t>Where did the Greeks found colonies?</a:t>
            </a:r>
            <a:endParaRPr lang="es-ES" sz="2400" dirty="0"/>
          </a:p>
          <a:p>
            <a:pPr marL="400050" lvl="1" indent="0">
              <a:buNone/>
            </a:pPr>
            <a:r>
              <a:rPr lang="en-GB" sz="3300" dirty="0"/>
              <a:t>Greeks founded colonies in:</a:t>
            </a:r>
            <a:endParaRPr lang="es-ES" sz="2100" dirty="0"/>
          </a:p>
          <a:p>
            <a:pPr lvl="2"/>
            <a:r>
              <a:rPr lang="en-GB" sz="2800" dirty="0"/>
              <a:t>Southern Italy and Sicily (Magna </a:t>
            </a:r>
            <a:r>
              <a:rPr lang="en-GB" sz="2800" dirty="0" err="1"/>
              <a:t>Grecia</a:t>
            </a:r>
            <a:r>
              <a:rPr lang="en-GB" sz="2800" dirty="0"/>
              <a:t>)</a:t>
            </a:r>
            <a:endParaRPr lang="es-ES" sz="1900" dirty="0"/>
          </a:p>
          <a:p>
            <a:pPr lvl="2"/>
            <a:r>
              <a:rPr lang="en-GB" sz="2800" dirty="0" err="1"/>
              <a:t>Massalia</a:t>
            </a:r>
            <a:r>
              <a:rPr lang="en-GB" sz="2800" dirty="0"/>
              <a:t> (</a:t>
            </a:r>
            <a:r>
              <a:rPr lang="en-GB" sz="2800" dirty="0" err="1"/>
              <a:t>Marsella</a:t>
            </a:r>
            <a:r>
              <a:rPr lang="en-GB" sz="2800" dirty="0"/>
              <a:t>) in France</a:t>
            </a:r>
            <a:endParaRPr lang="es-ES" sz="1900" dirty="0"/>
          </a:p>
          <a:p>
            <a:pPr lvl="2"/>
            <a:r>
              <a:rPr lang="en-GB" sz="2800" dirty="0"/>
              <a:t>Iberian Peninsula (Rhode </a:t>
            </a:r>
            <a:r>
              <a:rPr lang="en-GB" sz="2800" dirty="0" err="1"/>
              <a:t>Emporiae</a:t>
            </a:r>
            <a:r>
              <a:rPr lang="en-GB" sz="2800" dirty="0"/>
              <a:t>, </a:t>
            </a:r>
            <a:r>
              <a:rPr lang="en-GB" sz="2800" smtClean="0"/>
              <a:t>Hemeroscopium)</a:t>
            </a:r>
            <a:endParaRPr lang="es-ES" sz="1900" dirty="0"/>
          </a:p>
          <a:p>
            <a:pPr lvl="2"/>
            <a:r>
              <a:rPr lang="en-GB" sz="2800" dirty="0"/>
              <a:t>Coastal areas of the Black Sea</a:t>
            </a:r>
            <a:r>
              <a:rPr lang="en-GB" sz="2800" dirty="0" smtClean="0"/>
              <a:t>.</a:t>
            </a:r>
          </a:p>
          <a:p>
            <a:pPr marL="0" lvl="0" indent="0">
              <a:buNone/>
            </a:pPr>
            <a:r>
              <a:rPr lang="en-GB" dirty="0" smtClean="0"/>
              <a:t>7)What </a:t>
            </a:r>
            <a:r>
              <a:rPr lang="en-GB" dirty="0"/>
              <a:t>did the Greeks introduce in the colonies?</a:t>
            </a:r>
            <a:endParaRPr lang="es-ES" sz="2400" dirty="0"/>
          </a:p>
          <a:p>
            <a:pPr marL="400050" lvl="1" indent="0">
              <a:buNone/>
            </a:pPr>
            <a:r>
              <a:rPr lang="en-GB" sz="3600" dirty="0"/>
              <a:t>Greeks introduced:</a:t>
            </a:r>
            <a:endParaRPr lang="es-ES" sz="2600" dirty="0"/>
          </a:p>
          <a:p>
            <a:pPr lvl="2"/>
            <a:r>
              <a:rPr lang="en-GB" sz="3100" dirty="0"/>
              <a:t>Potter's wheel</a:t>
            </a:r>
            <a:endParaRPr lang="es-ES" sz="2100" dirty="0"/>
          </a:p>
          <a:p>
            <a:pPr lvl="2"/>
            <a:r>
              <a:rPr lang="en-GB" sz="3100" dirty="0"/>
              <a:t>Iron work</a:t>
            </a:r>
            <a:endParaRPr lang="es-ES" sz="2100" dirty="0"/>
          </a:p>
          <a:p>
            <a:pPr lvl="2"/>
            <a:r>
              <a:rPr lang="en-GB" sz="3100" dirty="0" smtClean="0"/>
              <a:t>Currency (money)</a:t>
            </a:r>
            <a:endParaRPr lang="es-ES" sz="2100" dirty="0"/>
          </a:p>
          <a:p>
            <a:pPr lvl="2"/>
            <a:r>
              <a:rPr lang="en-GB" sz="3100" dirty="0"/>
              <a:t>Alphabet and writing</a:t>
            </a:r>
            <a:endParaRPr lang="es-ES" sz="2100" dirty="0"/>
          </a:p>
          <a:p>
            <a:pPr lvl="2"/>
            <a:r>
              <a:rPr lang="en-GB" sz="3100" dirty="0"/>
              <a:t>Vineyards and olives</a:t>
            </a:r>
            <a:endParaRPr lang="es-ES" sz="2100" dirty="0"/>
          </a:p>
          <a:p>
            <a:pPr marL="0" lvl="1" indent="0">
              <a:buNone/>
            </a:pPr>
            <a:endParaRPr lang="es-ES" sz="2000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s-ES" dirty="0"/>
          </a:p>
          <a:p>
            <a:pPr marL="0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35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1148</Words>
  <Application>Microsoft Office PowerPoint</Application>
  <PresentationFormat>Presentación en pantalla (4:3)</PresentationFormat>
  <Paragraphs>141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Ancient Greece</vt:lpstr>
      <vt:lpstr>What that we are going to learn about Ancient Greece</vt:lpstr>
      <vt:lpstr>Draw a timeline with the three different phases of Ancient Greece.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Greece</dc:title>
  <dc:creator>Gema de la Torre</dc:creator>
  <cp:lastModifiedBy>3285</cp:lastModifiedBy>
  <cp:revision>60</cp:revision>
  <dcterms:created xsi:type="dcterms:W3CDTF">2020-04-29T18:30:58Z</dcterms:created>
  <dcterms:modified xsi:type="dcterms:W3CDTF">2021-05-24T08:05:53Z</dcterms:modified>
</cp:coreProperties>
</file>