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5" r:id="rId6"/>
    <p:sldId id="269" r:id="rId7"/>
    <p:sldId id="266" r:id="rId8"/>
    <p:sldId id="263" r:id="rId9"/>
    <p:sldId id="271" r:id="rId10"/>
    <p:sldId id="270" r:id="rId11"/>
    <p:sldId id="268" r:id="rId12"/>
    <p:sldId id="267" r:id="rId13"/>
    <p:sldId id="272" r:id="rId14"/>
    <p:sldId id="273" r:id="rId15"/>
    <p:sldId id="274" r:id="rId16"/>
    <p:sldId id="276" r:id="rId17"/>
    <p:sldId id="277" r:id="rId18"/>
    <p:sldId id="278" r:id="rId19"/>
    <p:sldId id="283" r:id="rId20"/>
    <p:sldId id="284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47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25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98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67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318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049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47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101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857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54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58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4180A-50CD-4E77-849F-66E99D2F673C}" type="datetimeFigureOut">
              <a:rPr lang="es-ES" smtClean="0"/>
              <a:t>11/05/2021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C95C9-37EC-4DF9-9A44-45F7E95A29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753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3816424"/>
          </a:xfrm>
        </p:spPr>
        <p:txBody>
          <a:bodyPr>
            <a:normAutofit/>
          </a:bodyPr>
          <a:lstStyle/>
          <a:p>
            <a:r>
              <a:rPr lang="es-ES" sz="8000" dirty="0" err="1" smtClean="0">
                <a:latin typeface="Papyrus" panose="03070502060502030205" pitchFamily="66" charset="0"/>
              </a:rPr>
              <a:t>Unit</a:t>
            </a:r>
            <a:r>
              <a:rPr lang="es-ES" sz="8000" dirty="0" smtClean="0">
                <a:latin typeface="Papyrus" panose="03070502060502030205" pitchFamily="66" charset="0"/>
              </a:rPr>
              <a:t> 7: </a:t>
            </a:r>
            <a:br>
              <a:rPr lang="es-ES" sz="8000" dirty="0" smtClean="0">
                <a:latin typeface="Papyrus" panose="03070502060502030205" pitchFamily="66" charset="0"/>
              </a:rPr>
            </a:br>
            <a:r>
              <a:rPr lang="es-ES" sz="8000" dirty="0" smtClean="0">
                <a:latin typeface="Papyrus" panose="03070502060502030205" pitchFamily="66" charset="0"/>
              </a:rPr>
              <a:t>Mesopotamia</a:t>
            </a:r>
            <a:endParaRPr lang="es-ES" sz="80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6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5472607"/>
          </a:xfr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Historical Phases:</a:t>
            </a:r>
          </a:p>
          <a:p>
            <a:pPr marL="0" indent="0">
              <a:buNone/>
            </a:pPr>
            <a:r>
              <a:rPr lang="en-US" b="1" dirty="0" smtClean="0"/>
              <a:t>4) What are the historical phases of Ancient Mesopotamia?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3200" dirty="0" smtClean="0"/>
              <a:t>The first city-states (Sumerians) </a:t>
            </a:r>
            <a:r>
              <a:rPr lang="en-US" dirty="0" smtClean="0"/>
              <a:t>(3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Millenium</a:t>
            </a:r>
            <a:r>
              <a:rPr lang="en-US" dirty="0" smtClean="0"/>
              <a:t> B.C.)</a:t>
            </a:r>
            <a:endParaRPr lang="en-US" sz="3200" dirty="0" smtClean="0"/>
          </a:p>
          <a:p>
            <a:pPr marL="1314450" lvl="2" indent="-514350">
              <a:buFont typeface="+mj-lt"/>
              <a:buAutoNum type="arabicPeriod"/>
            </a:pPr>
            <a:r>
              <a:rPr lang="en-US" sz="3200" dirty="0" smtClean="0"/>
              <a:t>Akkadian Empire </a:t>
            </a:r>
            <a:r>
              <a:rPr lang="en-US" dirty="0" smtClean="0"/>
              <a:t>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millenium</a:t>
            </a:r>
            <a:r>
              <a:rPr lang="en-US" dirty="0" smtClean="0"/>
              <a:t> B.C.)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3200" dirty="0" smtClean="0"/>
              <a:t>Babylonian Empire </a:t>
            </a:r>
            <a:r>
              <a:rPr lang="en-US" dirty="0" smtClean="0"/>
              <a:t>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millenium</a:t>
            </a:r>
            <a:r>
              <a:rPr lang="en-US" dirty="0" smtClean="0"/>
              <a:t> B.C.)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3200" dirty="0" smtClean="0"/>
              <a:t>Assyrian Empire </a:t>
            </a:r>
            <a:r>
              <a:rPr lang="en-US" dirty="0" smtClean="0"/>
              <a:t>(1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millenium</a:t>
            </a:r>
            <a:r>
              <a:rPr lang="en-US" dirty="0" smtClean="0"/>
              <a:t> B.C.)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3200" dirty="0" smtClean="0"/>
              <a:t>Neo-Babylonian Empire </a:t>
            </a:r>
            <a:r>
              <a:rPr lang="en-US" dirty="0"/>
              <a:t>(1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millenium</a:t>
            </a:r>
            <a:r>
              <a:rPr lang="en-US" dirty="0"/>
              <a:t> B.C.)</a:t>
            </a:r>
            <a:endParaRPr lang="en-US" dirty="0" smtClean="0"/>
          </a:p>
          <a:p>
            <a:pPr marL="1314450" lvl="2" indent="-514350">
              <a:buFont typeface="+mj-lt"/>
              <a:buAutoNum type="arabicPeriod"/>
            </a:pPr>
            <a:r>
              <a:rPr lang="en-US" sz="3200" dirty="0" smtClean="0"/>
              <a:t>Persian Empire </a:t>
            </a:r>
            <a:r>
              <a:rPr lang="en-US" dirty="0"/>
              <a:t>(1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millenium</a:t>
            </a:r>
            <a:r>
              <a:rPr lang="en-US" dirty="0"/>
              <a:t> B.C.)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41495" y="6183212"/>
            <a:ext cx="648072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Note: It’s not necessary to study the dates.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484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647402" y="2276872"/>
            <a:ext cx="2344149" cy="172819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Map of Ancient Mesopotamia</a:t>
            </a: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7" y="245515"/>
            <a:ext cx="6499225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3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2952328"/>
          </a:xfr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u="sng" dirty="0" smtClean="0">
                <a:latin typeface="Arial Rounded MT Bold" panose="020F0704030504030204" pitchFamily="34" charset="0"/>
              </a:rPr>
              <a:t>Mesopotamian Art</a:t>
            </a:r>
          </a:p>
          <a:p>
            <a:pPr marL="0" lvl="0" indent="0">
              <a:buNone/>
            </a:pPr>
            <a:r>
              <a:rPr lang="en-GB" b="1" dirty="0" smtClean="0">
                <a:latin typeface="Arial Rounded MT Bold" panose="020F0704030504030204" pitchFamily="34" charset="0"/>
              </a:rPr>
              <a:t>5) What were the greatest contributions of Mesopotamia to architecture? </a:t>
            </a:r>
            <a:endParaRPr lang="es-ES" b="1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 Rounded MT Bold" panose="020F0704030504030204" pitchFamily="34" charset="0"/>
              </a:rPr>
              <a:t>The greatest contributions were the arch and the vault (</a:t>
            </a:r>
            <a:r>
              <a:rPr lang="en-GB" dirty="0" err="1" smtClean="0">
                <a:latin typeface="Arial Rounded MT Bold" panose="020F0704030504030204" pitchFamily="34" charset="0"/>
              </a:rPr>
              <a:t>arco</a:t>
            </a:r>
            <a:r>
              <a:rPr lang="en-GB" dirty="0" smtClean="0">
                <a:latin typeface="Arial Rounded MT Bold" panose="020F0704030504030204" pitchFamily="34" charset="0"/>
              </a:rPr>
              <a:t> y </a:t>
            </a:r>
            <a:r>
              <a:rPr lang="en-GB" dirty="0" err="1" smtClean="0">
                <a:latin typeface="Arial Rounded MT Bold" panose="020F0704030504030204" pitchFamily="34" charset="0"/>
              </a:rPr>
              <a:t>bóveda</a:t>
            </a:r>
            <a:r>
              <a:rPr lang="en-GB" dirty="0" smtClean="0">
                <a:latin typeface="Arial Rounded MT Bold" panose="020F0704030504030204" pitchFamily="34" charset="0"/>
              </a:rPr>
              <a:t>). 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22" y="3717032"/>
            <a:ext cx="2942353" cy="280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53552"/>
            <a:ext cx="3496519" cy="343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5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2952328"/>
          </a:xfr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u="sng" dirty="0" smtClean="0">
                <a:latin typeface="Comic Sans MS" panose="030F0702030302020204" pitchFamily="66" charset="0"/>
              </a:rPr>
              <a:t>Mesopotamian Art</a:t>
            </a:r>
          </a:p>
          <a:p>
            <a:pPr marL="0" lvl="0" indent="0">
              <a:buNone/>
            </a:pPr>
            <a:r>
              <a:rPr lang="en-GB" b="1" dirty="0">
                <a:latin typeface="Comic Sans MS" panose="030F0702030302020204" pitchFamily="66" charset="0"/>
              </a:rPr>
              <a:t>6</a:t>
            </a:r>
            <a:r>
              <a:rPr lang="en-GB" b="1" dirty="0" smtClean="0">
                <a:latin typeface="Comic Sans MS" panose="030F0702030302020204" pitchFamily="66" charset="0"/>
              </a:rPr>
              <a:t>) What were the most important buildings of the cities? </a:t>
            </a:r>
            <a:endParaRPr lang="es-ES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The most important buildings were ziggurats and palaces.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5184576" cy="342182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868144" y="5792957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Palace of </a:t>
            </a:r>
            <a:r>
              <a:rPr lang="es-ES" sz="2400" dirty="0" err="1" smtClean="0"/>
              <a:t>Ancient</a:t>
            </a:r>
            <a:r>
              <a:rPr lang="es-ES" sz="2400" dirty="0" smtClean="0"/>
              <a:t> Mesopotamia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06946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2952328"/>
          </a:xfr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u="sng" dirty="0" smtClean="0">
                <a:latin typeface="Comic Sans MS" panose="030F0702030302020204" pitchFamily="66" charset="0"/>
              </a:rPr>
              <a:t>Mesopotamian Art</a:t>
            </a:r>
          </a:p>
          <a:p>
            <a:pPr marL="0" lvl="0" indent="0"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7) What materials did they use for constructing these buildings? </a:t>
            </a:r>
            <a:endParaRPr lang="es-ES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They used bricks, bitumen (</a:t>
            </a:r>
            <a:r>
              <a:rPr lang="en-GB" dirty="0" err="1" smtClean="0">
                <a:latin typeface="Comic Sans MS" panose="030F0702030302020204" pitchFamily="66" charset="0"/>
              </a:rPr>
              <a:t>betún</a:t>
            </a:r>
            <a:r>
              <a:rPr lang="en-GB" dirty="0" smtClean="0">
                <a:latin typeface="Comic Sans MS" panose="030F0702030302020204" pitchFamily="66" charset="0"/>
              </a:rPr>
              <a:t>) and also glazed ceramics (</a:t>
            </a:r>
            <a:r>
              <a:rPr lang="en-GB" dirty="0" err="1" smtClean="0">
                <a:latin typeface="Comic Sans MS" panose="030F0702030302020204" pitchFamily="66" charset="0"/>
              </a:rPr>
              <a:t>cerámica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vidriada</a:t>
            </a:r>
            <a:r>
              <a:rPr lang="en-GB" dirty="0" smtClean="0">
                <a:latin typeface="Comic Sans MS" panose="030F0702030302020204" pitchFamily="66" charset="0"/>
              </a:rPr>
              <a:t>).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67544" y="3356992"/>
            <a:ext cx="8229600" cy="295232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u="sng" dirty="0" smtClean="0"/>
              <a:t>Extra information</a:t>
            </a:r>
          </a:p>
          <a:p>
            <a:r>
              <a:rPr lang="en-GB" dirty="0" smtClean="0"/>
              <a:t>The oldest bricks were invented in Ancient Mesopotamia in 7500 B.C.</a:t>
            </a:r>
          </a:p>
          <a:p>
            <a:r>
              <a:rPr lang="en-GB" dirty="0" smtClean="0"/>
              <a:t>Bitumen was used for protecting the buildings from floods or inundations. (As a waterproof material).</a:t>
            </a:r>
          </a:p>
          <a:p>
            <a:r>
              <a:rPr lang="en-GB" dirty="0" smtClean="0"/>
              <a:t>Glazed ceramics were used for decoration.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32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873130" y="314096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Bitumen</a:t>
            </a:r>
            <a:endParaRPr lang="en-GB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2381250" cy="169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3210263" cy="165691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767" y="188640"/>
            <a:ext cx="5247014" cy="271397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115616" y="33265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First Bricks</a:t>
            </a:r>
            <a:endParaRPr lang="en-GB" sz="2400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10" y="4569050"/>
            <a:ext cx="3279412" cy="21264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2627784" y="613975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Glazed ceramics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1899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64087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u="sng" dirty="0" smtClean="0">
                <a:latin typeface="Comic Sans MS" panose="030F0702030302020204" pitchFamily="66" charset="0"/>
              </a:rPr>
              <a:t>Mesopotamian legacy</a:t>
            </a:r>
          </a:p>
          <a:p>
            <a:pPr marL="0" indent="0"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8) Tell me some contributions of Ancient Mesopotamia to our civilisation.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Cuneiform writing in Sumer, in  3500 B.C.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The poem of Gilgamesh. 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The Flood (El </a:t>
            </a:r>
            <a:r>
              <a:rPr lang="en-GB" dirty="0" err="1" smtClean="0">
                <a:latin typeface="Comic Sans MS" panose="030F0702030302020204" pitchFamily="66" charset="0"/>
              </a:rPr>
              <a:t>Diluvio</a:t>
            </a:r>
            <a:r>
              <a:rPr lang="en-GB" dirty="0" smtClean="0">
                <a:latin typeface="Comic Sans MS" panose="030F0702030302020204" pitchFamily="66" charset="0"/>
              </a:rPr>
              <a:t> Universal de la </a:t>
            </a:r>
            <a:r>
              <a:rPr lang="en-GB" dirty="0" err="1" smtClean="0">
                <a:latin typeface="Comic Sans MS" panose="030F0702030302020204" pitchFamily="66" charset="0"/>
              </a:rPr>
              <a:t>Biblia</a:t>
            </a:r>
            <a:r>
              <a:rPr lang="en-GB" dirty="0" smtClean="0">
                <a:latin typeface="Comic Sans MS" panose="030F0702030302020204" pitchFamily="66" charset="0"/>
              </a:rPr>
              <a:t>)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The Myth of the Tower of Babel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The Hanging Gardens of Babylonia. (One of the seven wonders of the ancient world).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First code laws.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Irrigation Canals</a:t>
            </a:r>
          </a:p>
          <a:p>
            <a:pPr marL="0" indent="0" algn="r">
              <a:buNone/>
            </a:pPr>
            <a:r>
              <a:rPr lang="en-GB" dirty="0" smtClean="0"/>
              <a:t>(It continues in the next slide)</a:t>
            </a:r>
          </a:p>
        </p:txBody>
      </p:sp>
    </p:spTree>
    <p:extLst>
      <p:ext uri="{BB962C8B-B14F-4D97-AF65-F5344CB8AC3E}">
        <p14:creationId xmlns:p14="http://schemas.microsoft.com/office/powerpoint/2010/main" val="3008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3"/>
            <a:ext cx="8229600" cy="6192689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Great advances in astronomy</a:t>
            </a:r>
            <a:r>
              <a:rPr lang="en-GB" sz="2800" smtClean="0">
                <a:latin typeface="Comic Sans MS" panose="030F0702030302020204" pitchFamily="66" charset="0"/>
              </a:rPr>
              <a:t>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smtClean="0">
                <a:latin typeface="Comic Sans MS" panose="030F0702030302020204" pitchFamily="66" charset="0"/>
              </a:rPr>
              <a:t>(</a:t>
            </a:r>
            <a:r>
              <a:rPr lang="en-GB" sz="2400" dirty="0" smtClean="0">
                <a:latin typeface="Comic Sans MS" panose="030F0702030302020204" pitchFamily="66" charset="0"/>
              </a:rPr>
              <a:t>Extra Information: the ziggurats were also astronomical observatories).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12 Horoscopes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12 months calendar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Sexagesimal numeral system. (Sistema </a:t>
            </a:r>
            <a:r>
              <a:rPr lang="en-GB" sz="2800" dirty="0" err="1" smtClean="0">
                <a:latin typeface="Comic Sans MS" panose="030F0702030302020204" pitchFamily="66" charset="0"/>
              </a:rPr>
              <a:t>numérico</a:t>
            </a:r>
            <a:r>
              <a:rPr lang="en-GB" sz="2800" dirty="0" smtClean="0"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latin typeface="Comic Sans MS" panose="030F0702030302020204" pitchFamily="66" charset="0"/>
              </a:rPr>
              <a:t>sexagesimal</a:t>
            </a:r>
            <a:r>
              <a:rPr lang="en-GB" sz="2800" dirty="0" smtClean="0">
                <a:latin typeface="Comic Sans MS" panose="030F0702030302020204" pitchFamily="66" charset="0"/>
              </a:rPr>
              <a:t>)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dirty="0" smtClean="0">
                <a:latin typeface="Comic Sans MS" panose="030F0702030302020204" pitchFamily="66" charset="0"/>
              </a:rPr>
              <a:t>(Extra Information: Nowadays we still use it when we buy eggs –a dozen- and with the 12 months of the calendar and the 12 hours of the day).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In architecture the use of arches, vaults, bricks and ziggurats.</a:t>
            </a:r>
          </a:p>
          <a:p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9852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3915230" cy="369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1728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smtClean="0"/>
              <a:t>Extra information</a:t>
            </a:r>
          </a:p>
          <a:p>
            <a:r>
              <a:rPr lang="en-GB" dirty="0" smtClean="0"/>
              <a:t>Cuneiform writing was the first writing system and it marks the beginning of history.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57200" y="2204864"/>
            <a:ext cx="3970784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It was made with a stick (“cuneus”, </a:t>
            </a:r>
            <a:r>
              <a:rPr lang="en-GB" i="1" dirty="0" err="1" smtClean="0"/>
              <a:t>caña</a:t>
            </a:r>
            <a:r>
              <a:rPr lang="en-GB" i="1" dirty="0" smtClean="0"/>
              <a:t> </a:t>
            </a:r>
            <a:r>
              <a:rPr lang="en-GB" i="1" dirty="0" err="1" smtClean="0"/>
              <a:t>en</a:t>
            </a:r>
            <a:r>
              <a:rPr lang="en-GB" i="1" dirty="0" smtClean="0"/>
              <a:t> </a:t>
            </a:r>
            <a:r>
              <a:rPr lang="en-GB" i="1" dirty="0" err="1" smtClean="0"/>
              <a:t>latín</a:t>
            </a:r>
            <a:r>
              <a:rPr lang="en-GB" dirty="0" smtClean="0"/>
              <a:t>) on wet clay.</a:t>
            </a:r>
          </a:p>
          <a:p>
            <a:r>
              <a:rPr lang="en-GB" dirty="0" smtClean="0"/>
              <a:t>Later it was put in the oven and the text was ready. </a:t>
            </a:r>
          </a:p>
        </p:txBody>
      </p:sp>
    </p:spTree>
    <p:extLst>
      <p:ext uri="{BB962C8B-B14F-4D97-AF65-F5344CB8AC3E}">
        <p14:creationId xmlns:p14="http://schemas.microsoft.com/office/powerpoint/2010/main" val="248926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4170" y="260648"/>
            <a:ext cx="8229600" cy="1728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u="sng" dirty="0" smtClean="0">
                <a:latin typeface="Comic Sans MS" panose="030F0702030302020204" pitchFamily="66" charset="0"/>
              </a:rPr>
              <a:t>Extra information – The epic poem of Gilgamesh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It is considered the first literary classic made by humanity.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3578"/>
            <a:ext cx="8541973" cy="480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1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u="sng" dirty="0" smtClean="0">
                <a:latin typeface="Comic Sans MS" panose="030F0702030302020204" pitchFamily="66" charset="0"/>
              </a:rPr>
              <a:t>Extra </a:t>
            </a:r>
            <a:r>
              <a:rPr lang="es-ES" sz="2800" u="sng" dirty="0" err="1" smtClean="0">
                <a:latin typeface="Comic Sans MS" panose="030F0702030302020204" pitchFamily="66" charset="0"/>
              </a:rPr>
              <a:t>Information</a:t>
            </a:r>
            <a:r>
              <a:rPr lang="es-ES" sz="2800" u="sng" dirty="0" smtClean="0">
                <a:latin typeface="Comic Sans MS" panose="030F0702030302020204" pitchFamily="66" charset="0"/>
              </a:rPr>
              <a:t>: </a:t>
            </a:r>
          </a:p>
          <a:p>
            <a:r>
              <a:rPr lang="es-ES" sz="2800" dirty="0" smtClean="0">
                <a:latin typeface="Comic Sans MS" panose="030F0702030302020204" pitchFamily="66" charset="0"/>
              </a:rPr>
              <a:t>Mesopotamia </a:t>
            </a:r>
            <a:r>
              <a:rPr lang="es-ES" sz="2800" dirty="0" err="1" smtClean="0">
                <a:latin typeface="Comic Sans MS" panose="030F0702030302020204" pitchFamily="66" charset="0"/>
              </a:rPr>
              <a:t>is</a:t>
            </a:r>
            <a:r>
              <a:rPr lang="es-ES" sz="2800" dirty="0" smtClean="0">
                <a:latin typeface="Comic Sans MS" panose="030F0702030302020204" pitchFamily="66" charset="0"/>
              </a:rPr>
              <a:t> a </a:t>
            </a:r>
            <a:r>
              <a:rPr lang="es-ES" sz="2800" dirty="0" err="1" smtClean="0">
                <a:latin typeface="Comic Sans MS" panose="030F0702030302020204" pitchFamily="66" charset="0"/>
              </a:rPr>
              <a:t>term</a:t>
            </a:r>
            <a:r>
              <a:rPr lang="es-ES" sz="2800" dirty="0" smtClean="0">
                <a:latin typeface="Comic Sans MS" panose="030F0702030302020204" pitchFamily="66" charset="0"/>
              </a:rPr>
              <a:t> </a:t>
            </a:r>
            <a:r>
              <a:rPr lang="es-ES" sz="2800" dirty="0" err="1" smtClean="0">
                <a:latin typeface="Comic Sans MS" panose="030F0702030302020204" pitchFamily="66" charset="0"/>
              </a:rPr>
              <a:t>that</a:t>
            </a:r>
            <a:r>
              <a:rPr lang="es-ES" sz="2800" dirty="0" smtClean="0">
                <a:latin typeface="Comic Sans MS" panose="030F0702030302020204" pitchFamily="66" charset="0"/>
              </a:rPr>
              <a:t> comes </a:t>
            </a:r>
            <a:r>
              <a:rPr lang="es-ES" sz="2800" dirty="0" err="1" smtClean="0">
                <a:latin typeface="Comic Sans MS" panose="030F0702030302020204" pitchFamily="66" charset="0"/>
              </a:rPr>
              <a:t>from</a:t>
            </a:r>
            <a:r>
              <a:rPr lang="es-ES" sz="2800" dirty="0" smtClean="0">
                <a:latin typeface="Comic Sans MS" panose="030F0702030302020204" pitchFamily="66" charset="0"/>
              </a:rPr>
              <a:t> </a:t>
            </a:r>
            <a:r>
              <a:rPr lang="es-ES" sz="2800" dirty="0" err="1" smtClean="0">
                <a:latin typeface="Comic Sans MS" panose="030F0702030302020204" pitchFamily="66" charset="0"/>
              </a:rPr>
              <a:t>the</a:t>
            </a:r>
            <a:r>
              <a:rPr lang="es-ES" sz="2800" dirty="0">
                <a:latin typeface="Comic Sans MS" panose="030F0702030302020204" pitchFamily="66" charset="0"/>
              </a:rPr>
              <a:t> </a:t>
            </a:r>
            <a:r>
              <a:rPr lang="es-ES" sz="2800" dirty="0" err="1" smtClean="0">
                <a:latin typeface="Comic Sans MS" panose="030F0702030302020204" pitchFamily="66" charset="0"/>
              </a:rPr>
              <a:t>Greek</a:t>
            </a:r>
            <a:r>
              <a:rPr lang="es-ES" sz="2800" dirty="0" smtClean="0">
                <a:latin typeface="Comic Sans MS" panose="030F0702030302020204" pitchFamily="66" charset="0"/>
              </a:rPr>
              <a:t> </a:t>
            </a:r>
            <a:r>
              <a:rPr lang="es-ES" sz="2800" dirty="0" err="1" smtClean="0">
                <a:latin typeface="Comic Sans MS" panose="030F0702030302020204" pitchFamily="66" charset="0"/>
              </a:rPr>
              <a:t>meaning</a:t>
            </a:r>
            <a:r>
              <a:rPr lang="es-ES" sz="2800" dirty="0" smtClean="0">
                <a:latin typeface="Comic Sans MS" panose="030F0702030302020204" pitchFamily="66" charset="0"/>
              </a:rPr>
              <a:t> “</a:t>
            </a:r>
            <a:r>
              <a:rPr lang="es-ES" sz="2800" dirty="0" err="1" smtClean="0">
                <a:latin typeface="Comic Sans MS" panose="030F0702030302020204" pitchFamily="66" charset="0"/>
              </a:rPr>
              <a:t>land</a:t>
            </a:r>
            <a:r>
              <a:rPr lang="es-ES" sz="2800" dirty="0" smtClean="0">
                <a:latin typeface="Comic Sans MS" panose="030F0702030302020204" pitchFamily="66" charset="0"/>
              </a:rPr>
              <a:t> </a:t>
            </a:r>
            <a:r>
              <a:rPr lang="es-ES" sz="2800" dirty="0" err="1" smtClean="0">
                <a:latin typeface="Comic Sans MS" panose="030F0702030302020204" pitchFamily="66" charset="0"/>
              </a:rPr>
              <a:t>between</a:t>
            </a:r>
            <a:r>
              <a:rPr lang="es-ES" sz="2800" dirty="0" smtClean="0">
                <a:latin typeface="Comic Sans MS" panose="030F0702030302020204" pitchFamily="66" charset="0"/>
              </a:rPr>
              <a:t> </a:t>
            </a:r>
            <a:r>
              <a:rPr lang="es-ES" sz="2800" dirty="0" err="1" smtClean="0">
                <a:latin typeface="Comic Sans MS" panose="030F0702030302020204" pitchFamily="66" charset="0"/>
              </a:rPr>
              <a:t>two</a:t>
            </a:r>
            <a:r>
              <a:rPr lang="es-ES" sz="2800" dirty="0" smtClean="0">
                <a:latin typeface="Comic Sans MS" panose="030F0702030302020204" pitchFamily="66" charset="0"/>
              </a:rPr>
              <a:t> </a:t>
            </a:r>
            <a:r>
              <a:rPr lang="es-ES" sz="2800" dirty="0" err="1" smtClean="0">
                <a:latin typeface="Comic Sans MS" panose="030F0702030302020204" pitchFamily="66" charset="0"/>
              </a:rPr>
              <a:t>rivers</a:t>
            </a:r>
            <a:r>
              <a:rPr lang="es-ES" sz="2800" dirty="0" smtClean="0">
                <a:latin typeface="Comic Sans MS" panose="030F0702030302020204" pitchFamily="66" charset="0"/>
              </a:rPr>
              <a:t>”.</a:t>
            </a:r>
            <a:r>
              <a:rPr lang="es-ES" sz="2800" dirty="0">
                <a:latin typeface="Comic Sans MS" panose="030F0702030302020204" pitchFamily="66" charset="0"/>
              </a:rPr>
              <a:t> </a:t>
            </a:r>
            <a:r>
              <a:rPr lang="es-ES" sz="2800" dirty="0" err="1" smtClean="0">
                <a:latin typeface="Comic Sans MS" panose="030F0702030302020204" pitchFamily="66" charset="0"/>
              </a:rPr>
              <a:t>It</a:t>
            </a:r>
            <a:r>
              <a:rPr lang="es-ES" sz="2800" dirty="0" smtClean="0">
                <a:latin typeface="Comic Sans MS" panose="030F0702030302020204" pitchFamily="66" charset="0"/>
              </a:rPr>
              <a:t> </a:t>
            </a:r>
            <a:r>
              <a:rPr lang="es-ES" sz="2800" dirty="0" err="1" smtClean="0">
                <a:latin typeface="Comic Sans MS" panose="030F0702030302020204" pitchFamily="66" charset="0"/>
              </a:rPr>
              <a:t>corresponds</a:t>
            </a:r>
            <a:r>
              <a:rPr lang="es-ES" sz="2800" dirty="0" smtClean="0">
                <a:latin typeface="Comic Sans MS" panose="030F0702030302020204" pitchFamily="66" charset="0"/>
              </a:rPr>
              <a:t> to </a:t>
            </a:r>
            <a:r>
              <a:rPr lang="es-ES" sz="2800" dirty="0" err="1" smtClean="0">
                <a:latin typeface="Comic Sans MS" panose="030F0702030302020204" pitchFamily="66" charset="0"/>
              </a:rPr>
              <a:t>nowadays</a:t>
            </a:r>
            <a:r>
              <a:rPr lang="es-ES" sz="2800" dirty="0" smtClean="0">
                <a:latin typeface="Comic Sans MS" panose="030F0702030302020204" pitchFamily="66" charset="0"/>
              </a:rPr>
              <a:t> Iraq.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6756"/>
            <a:ext cx="7416824" cy="41746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549208" cy="480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11324" y="5682414"/>
            <a:ext cx="8229600" cy="626906"/>
          </a:xfrm>
        </p:spPr>
        <p:txBody>
          <a:bodyPr>
            <a:normAutofit fontScale="90000"/>
          </a:bodyPr>
          <a:lstStyle/>
          <a:p>
            <a:r>
              <a:rPr lang="es-ES" sz="3600" dirty="0" smtClean="0">
                <a:latin typeface="Arial Rounded MT Bold" panose="020F0704030504030204" pitchFamily="34" charset="0"/>
              </a:rPr>
              <a:t>Gilgamesh vs </a:t>
            </a:r>
            <a:r>
              <a:rPr lang="es-ES" sz="3600" dirty="0" err="1" smtClean="0">
                <a:latin typeface="Arial Rounded MT Bold" panose="020F0704030504030204" pitchFamily="34" charset="0"/>
              </a:rPr>
              <a:t>Enkidu</a:t>
            </a:r>
            <a:endParaRPr lang="es-ES" sz="3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8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2160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smtClean="0">
                <a:latin typeface="Comic Sans MS" panose="030F0702030302020204" pitchFamily="66" charset="0"/>
              </a:rPr>
              <a:t>Extra information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The Flood is a myth that appeared in the poem of Gilgamesh, before being mentioned in the Bible.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57200" y="2204864"/>
            <a:ext cx="3970784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17" y="2615451"/>
            <a:ext cx="5305694" cy="3989396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480578" y="2362753"/>
            <a:ext cx="3322712" cy="1354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 smtClean="0"/>
              <a:t>In this myth </a:t>
            </a:r>
            <a:r>
              <a:rPr lang="en-GB" sz="2700" dirty="0" err="1" smtClean="0"/>
              <a:t>Noé</a:t>
            </a:r>
            <a:r>
              <a:rPr lang="en-GB" sz="2700" dirty="0" smtClean="0"/>
              <a:t> was called </a:t>
            </a:r>
            <a:r>
              <a:rPr lang="en-GB" sz="2700" dirty="0" err="1" smtClean="0"/>
              <a:t>Utnapishtim</a:t>
            </a:r>
            <a:r>
              <a:rPr lang="en-GB" sz="2700" dirty="0" smtClean="0"/>
              <a:t>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1851616" cy="235428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29256" y="623551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Utnapishtim</a:t>
            </a:r>
            <a:r>
              <a:rPr lang="es-ES" dirty="0" smtClean="0"/>
              <a:t> and </a:t>
            </a:r>
            <a:r>
              <a:rPr lang="es-ES" dirty="0" err="1" smtClean="0"/>
              <a:t>his</a:t>
            </a:r>
            <a:r>
              <a:rPr lang="es-ES" dirty="0" smtClean="0"/>
              <a:t> </a:t>
            </a:r>
            <a:r>
              <a:rPr lang="es-ES" dirty="0" err="1" smtClean="0"/>
              <a:t>wife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5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19442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u="sng" dirty="0" smtClean="0">
                <a:latin typeface="Comic Sans MS" panose="030F0702030302020204" pitchFamily="66" charset="0"/>
              </a:rPr>
              <a:t>Extra information</a:t>
            </a:r>
          </a:p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In the myth of the tower of Babel all the people that were working in the construction of the tower suffered a punishment from God and started speaking different languages. This is the origin of the different languages.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57200" y="2204864"/>
            <a:ext cx="3970784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 smtClean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251520" y="5206418"/>
            <a:ext cx="2520280" cy="1354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smtClean="0">
                <a:latin typeface="Arial Rounded MT Bold" panose="020F0704030504030204" pitchFamily="34" charset="0"/>
              </a:rPr>
              <a:t>The tower of Babel is similar to a ziggurat.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31202"/>
            <a:ext cx="5995236" cy="437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9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91580" y="6165304"/>
            <a:ext cx="7416824" cy="576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/>
              <a:t>The Hanging Gardens of Babylonia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0763"/>
            <a:ext cx="7776864" cy="583264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74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39952" y="6093296"/>
            <a:ext cx="4801960" cy="576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/>
              <a:t>First Code Law of Hammurabi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14" y="188640"/>
            <a:ext cx="3521298" cy="579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457200" y="325262"/>
            <a:ext cx="4546848" cy="2311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This is the first code of law of history.</a:t>
            </a: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As a curiosity here you have some of its laws: 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42412" y="2636912"/>
            <a:ext cx="4546848" cy="3816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i="1" dirty="0"/>
              <a:t>"Si un hombre ha reventado el ojo de un hombre libre, se le reventará un ojo</a:t>
            </a:r>
            <a:r>
              <a:rPr lang="es-ES" b="1" i="1" dirty="0" smtClean="0"/>
              <a:t>.“</a:t>
            </a:r>
          </a:p>
          <a:p>
            <a:pPr marL="0" indent="0">
              <a:buNone/>
            </a:pPr>
            <a:r>
              <a:rPr lang="es-ES" b="1" i="1" dirty="0"/>
              <a:t>"Si un hijo ha golpeado a su padre se le cortará la mano".</a:t>
            </a:r>
            <a:endParaRPr lang="es-ES" dirty="0"/>
          </a:p>
          <a:p>
            <a:pPr marL="0" indent="0">
              <a:buNone/>
            </a:pPr>
            <a:r>
              <a:rPr lang="es-ES" b="1" i="1" dirty="0"/>
              <a:t>"Si un hombre ha acusado a otro hombre y le ha atribuido un asesinato y éste no ha sido probado en su contra, su acusador será condenado a muerte</a:t>
            </a:r>
            <a:r>
              <a:rPr lang="es-ES" b="1" i="1" dirty="0" smtClean="0"/>
              <a:t>."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94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561662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latin typeface="Comic Sans MS" panose="030F0702030302020204" pitchFamily="66" charset="0"/>
              </a:rPr>
              <a:t>1) When </a:t>
            </a:r>
            <a:r>
              <a:rPr lang="en-US" sz="2800" b="1" dirty="0">
                <a:latin typeface="Comic Sans MS" panose="030F0702030302020204" pitchFamily="66" charset="0"/>
              </a:rPr>
              <a:t>and where did the first </a:t>
            </a:r>
            <a:r>
              <a:rPr lang="en-US" sz="2800" b="1" dirty="0" err="1">
                <a:latin typeface="Comic Sans MS" panose="030F0702030302020204" pitchFamily="66" charset="0"/>
              </a:rPr>
              <a:t>civilisations</a:t>
            </a:r>
            <a:r>
              <a:rPr lang="en-US" sz="2800" b="1" dirty="0">
                <a:latin typeface="Comic Sans MS" panose="030F0702030302020204" pitchFamily="66" charset="0"/>
              </a:rPr>
              <a:t> of Mesopotamia </a:t>
            </a:r>
            <a:r>
              <a:rPr lang="en-US" sz="2800" b="1" dirty="0" smtClean="0">
                <a:latin typeface="Comic Sans MS" panose="030F0702030302020204" pitchFamily="66" charset="0"/>
              </a:rPr>
              <a:t>appear?</a:t>
            </a:r>
          </a:p>
          <a:p>
            <a:pPr marL="0" indent="0">
              <a:buNone/>
            </a:pPr>
            <a:r>
              <a:rPr lang="en-US" sz="2800" dirty="0" smtClean="0">
                <a:latin typeface="Comic Sans MS" panose="030F0702030302020204" pitchFamily="66" charset="0"/>
              </a:rPr>
              <a:t>The </a:t>
            </a:r>
            <a:r>
              <a:rPr lang="en-US" sz="2800" dirty="0">
                <a:latin typeface="Comic Sans MS" panose="030F0702030302020204" pitchFamily="66" charset="0"/>
              </a:rPr>
              <a:t>first </a:t>
            </a:r>
            <a:r>
              <a:rPr lang="en-US" sz="2800" dirty="0" err="1" smtClean="0">
                <a:latin typeface="Comic Sans MS" panose="030F0702030302020204" pitchFamily="66" charset="0"/>
              </a:rPr>
              <a:t>civilisations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appeared in the 4th millennium B.C. in Sumer (Lower Mesopotamia), in the fertile plains between Tigris and Euphrates rivers</a:t>
            </a:r>
            <a:r>
              <a:rPr lang="en-US" sz="2800" dirty="0" smtClean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US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800" b="1" dirty="0" smtClean="0">
                <a:latin typeface="Comic Sans MS" panose="030F0702030302020204" pitchFamily="66" charset="0"/>
              </a:rPr>
              <a:t>2) Tell me the name of some of these new city-states.</a:t>
            </a:r>
          </a:p>
          <a:p>
            <a:pPr marL="0" indent="0">
              <a:buNone/>
            </a:pPr>
            <a:r>
              <a:rPr lang="en-US" sz="2800" dirty="0" smtClean="0">
                <a:latin typeface="Comic Sans MS" panose="030F0702030302020204" pitchFamily="66" charset="0"/>
              </a:rPr>
              <a:t>Some new city states were Ur, </a:t>
            </a:r>
            <a:r>
              <a:rPr lang="en-US" sz="2800" dirty="0" err="1" smtClean="0">
                <a:latin typeface="Comic Sans MS" panose="030F0702030302020204" pitchFamily="66" charset="0"/>
              </a:rPr>
              <a:t>Uruk</a:t>
            </a:r>
            <a:r>
              <a:rPr lang="en-US" sz="2800" dirty="0" smtClean="0">
                <a:latin typeface="Comic Sans MS" panose="030F0702030302020204" pitchFamily="66" charset="0"/>
              </a:rPr>
              <a:t>, Lagash and </a:t>
            </a:r>
            <a:r>
              <a:rPr lang="en-US" sz="2800" dirty="0" err="1" smtClean="0">
                <a:latin typeface="Comic Sans MS" panose="030F0702030302020204" pitchFamily="66" charset="0"/>
              </a:rPr>
              <a:t>Eridu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0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2952328"/>
          </a:xfrm>
          <a:ln w="28575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Extra information:</a:t>
            </a:r>
          </a:p>
          <a:p>
            <a:pPr marL="0" indent="0">
              <a:buNone/>
            </a:pPr>
            <a:r>
              <a:rPr lang="en-GB" dirty="0" smtClean="0"/>
              <a:t>A city-state is a type of political organisation. It includes the city and the surrounding territory.</a:t>
            </a:r>
          </a:p>
          <a:p>
            <a:pPr marL="0" indent="0">
              <a:buNone/>
            </a:pPr>
            <a:r>
              <a:rPr lang="en-GB" dirty="0" smtClean="0"/>
              <a:t>They are completely independent and they are not part of bigger nation or country. </a:t>
            </a:r>
            <a:endParaRPr lang="en-GB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3690811"/>
            <a:ext cx="8229600" cy="295232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Extra information: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The first civilisations appeared in the Bronze Age in Mesopotamia and Egypt. Other civilisations appeared in China (2600 B.C.), in India (2500 B.C.) and Central and South America (</a:t>
            </a:r>
            <a:r>
              <a:rPr lang="en-GB" dirty="0" err="1" smtClean="0"/>
              <a:t>Olmeca</a:t>
            </a:r>
            <a:r>
              <a:rPr lang="en-GB" dirty="0" smtClean="0"/>
              <a:t> and </a:t>
            </a:r>
            <a:r>
              <a:rPr lang="en-GB" dirty="0" err="1" smtClean="0"/>
              <a:t>Chavin</a:t>
            </a:r>
            <a:r>
              <a:rPr lang="en-GB" dirty="0" smtClean="0"/>
              <a:t> cultures) 1600 B.C.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62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28402" y="5661248"/>
            <a:ext cx="8229600" cy="449336"/>
          </a:xfrm>
        </p:spPr>
        <p:txBody>
          <a:bodyPr>
            <a:normAutofit fontScale="90000"/>
          </a:bodyPr>
          <a:lstStyle/>
          <a:p>
            <a:r>
              <a:rPr lang="en-GB" sz="2400" dirty="0" smtClean="0"/>
              <a:t>Some Mesopotamian city-states</a:t>
            </a:r>
            <a:endParaRPr lang="en-GB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55" y="620688"/>
            <a:ext cx="7383463" cy="48895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9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5" y="404664"/>
            <a:ext cx="8804979" cy="511256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28402" y="5661248"/>
            <a:ext cx="8229600" cy="449336"/>
          </a:xfrm>
        </p:spPr>
        <p:txBody>
          <a:bodyPr>
            <a:normAutofit fontScale="90000"/>
          </a:bodyPr>
          <a:lstStyle/>
          <a:p>
            <a:r>
              <a:rPr lang="en-GB" sz="2400" dirty="0" smtClean="0"/>
              <a:t>Reconstruction of a Mesopotamian city-state.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951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3168352"/>
          </a:xfr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3) Tell </a:t>
            </a:r>
            <a:r>
              <a:rPr lang="en-GB" b="1" dirty="0">
                <a:latin typeface="Comic Sans MS" panose="030F0702030302020204" pitchFamily="66" charset="0"/>
              </a:rPr>
              <a:t>me some characteristics of these new city-states.</a:t>
            </a:r>
            <a:endParaRPr lang="es-ES" b="1" dirty="0">
              <a:latin typeface="Comic Sans MS" panose="030F0702030302020204" pitchFamily="66" charset="0"/>
            </a:endParaRPr>
          </a:p>
          <a:p>
            <a:pPr lvl="0"/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dirty="0" smtClean="0">
                <a:latin typeface="Comic Sans MS" panose="030F0702030302020204" pitchFamily="66" charset="0"/>
              </a:rPr>
              <a:t>use of irrigation systems.</a:t>
            </a:r>
            <a:endParaRPr lang="es-ES" dirty="0">
              <a:latin typeface="Comic Sans MS" panose="030F0702030302020204" pitchFamily="66" charset="0"/>
            </a:endParaRPr>
          </a:p>
          <a:p>
            <a:pPr lvl="0"/>
            <a:r>
              <a:rPr lang="en-GB" dirty="0" smtClean="0">
                <a:latin typeface="Comic Sans MS" panose="030F0702030302020204" pitchFamily="66" charset="0"/>
              </a:rPr>
              <a:t>They had specialised jobs. </a:t>
            </a:r>
            <a:endParaRPr lang="es-ES" dirty="0">
              <a:latin typeface="Comic Sans MS" panose="030F0702030302020204" pitchFamily="66" charset="0"/>
            </a:endParaRPr>
          </a:p>
          <a:p>
            <a:pPr lvl="0"/>
            <a:r>
              <a:rPr lang="en-GB" dirty="0">
                <a:latin typeface="Comic Sans MS" panose="030F0702030302020204" pitchFamily="66" charset="0"/>
              </a:rPr>
              <a:t>There was also a temple with a tower called ziggurat controlled by priests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</a:p>
          <a:p>
            <a:pPr marL="0" lvl="0" indent="0">
              <a:buNone/>
            </a:pPr>
            <a:endParaRPr lang="es-E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3" y="3580884"/>
            <a:ext cx="5141681" cy="327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940152" y="606193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Ziggurat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5780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76256" y="476672"/>
            <a:ext cx="2160240" cy="449336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GB" sz="2400" dirty="0" smtClean="0"/>
              <a:t>Irrigation system </a:t>
            </a:r>
            <a:endParaRPr lang="en-GB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5087"/>
            <a:ext cx="6408712" cy="630690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16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23528" y="5085184"/>
            <a:ext cx="8229600" cy="449336"/>
          </a:xfrm>
        </p:spPr>
        <p:txBody>
          <a:bodyPr>
            <a:normAutofit fontScale="90000"/>
          </a:bodyPr>
          <a:lstStyle/>
          <a:p>
            <a:r>
              <a:rPr lang="en-GB" sz="2400" dirty="0" smtClean="0"/>
              <a:t>Complex that includes palace, temple and ziggurat</a:t>
            </a:r>
            <a:endParaRPr lang="en-GB" sz="2400" dirty="0"/>
          </a:p>
        </p:txBody>
      </p:sp>
      <p:pic>
        <p:nvPicPr>
          <p:cNvPr id="7172" name="Picture 4" descr="Mesopota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65048" cy="438252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6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836</Words>
  <Application>Microsoft Office PowerPoint</Application>
  <PresentationFormat>Presentación en pantalla (4:3)</PresentationFormat>
  <Paragraphs>87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Unit 7:  Mesopotamia</vt:lpstr>
      <vt:lpstr>Presentación de PowerPoint</vt:lpstr>
      <vt:lpstr>Presentación de PowerPoint</vt:lpstr>
      <vt:lpstr>Presentación de PowerPoint</vt:lpstr>
      <vt:lpstr>Some Mesopotamian city-states</vt:lpstr>
      <vt:lpstr>Reconstruction of a Mesopotamian city-state.</vt:lpstr>
      <vt:lpstr>Presentación de PowerPoint</vt:lpstr>
      <vt:lpstr>Irrigation system </vt:lpstr>
      <vt:lpstr>Complex that includes palace, temple and ziggurat</vt:lpstr>
      <vt:lpstr>Presentación de PowerPoint</vt:lpstr>
      <vt:lpstr>Map of Ancient Mesopotamia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Gilgamesh vs Enkidu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 Mesopotamia</dc:title>
  <dc:creator>Gema de la Torre</dc:creator>
  <cp:lastModifiedBy>3285</cp:lastModifiedBy>
  <cp:revision>40</cp:revision>
  <dcterms:created xsi:type="dcterms:W3CDTF">2020-03-11T07:24:36Z</dcterms:created>
  <dcterms:modified xsi:type="dcterms:W3CDTF">2021-05-11T11:47:17Z</dcterms:modified>
</cp:coreProperties>
</file>