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4" r:id="rId9"/>
    <p:sldId id="267" r:id="rId10"/>
    <p:sldId id="266" r:id="rId11"/>
    <p:sldId id="265" r:id="rId12"/>
    <p:sldId id="291" r:id="rId13"/>
    <p:sldId id="262" r:id="rId14"/>
    <p:sldId id="270" r:id="rId15"/>
    <p:sldId id="271" r:id="rId16"/>
    <p:sldId id="268" r:id="rId17"/>
    <p:sldId id="272" r:id="rId18"/>
    <p:sldId id="269" r:id="rId19"/>
    <p:sldId id="290" r:id="rId20"/>
    <p:sldId id="274" r:id="rId21"/>
    <p:sldId id="275" r:id="rId22"/>
    <p:sldId id="278" r:id="rId23"/>
    <p:sldId id="276" r:id="rId24"/>
    <p:sldId id="280" r:id="rId25"/>
    <p:sldId id="277" r:id="rId26"/>
    <p:sldId id="284" r:id="rId27"/>
    <p:sldId id="279" r:id="rId28"/>
    <p:sldId id="285" r:id="rId29"/>
    <p:sldId id="287" r:id="rId30"/>
    <p:sldId id="286" r:id="rId31"/>
    <p:sldId id="281" r:id="rId32"/>
    <p:sldId id="282" r:id="rId33"/>
    <p:sldId id="288" r:id="rId34"/>
    <p:sldId id="289" r:id="rId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F5B5E9-93AC-4D6D-9E47-2F8461073C78}" type="doc">
      <dgm:prSet loTypeId="urn:microsoft.com/office/officeart/2005/8/layout/hChevron3" loCatId="process" qsTypeId="urn:microsoft.com/office/officeart/2005/8/quickstyle/simple1" qsCatId="simple" csTypeId="urn:microsoft.com/office/officeart/2005/8/colors/accent6_2" csCatId="accent6" phldr="1"/>
      <dgm:spPr/>
    </dgm:pt>
    <dgm:pt modelId="{7FD5712B-84A4-4822-AC8F-9BED1DF9B2E5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ES" sz="3400" dirty="0" err="1" smtClean="0"/>
            <a:t>Monarchy</a:t>
          </a:r>
          <a:endParaRPr lang="es-ES" sz="3400" dirty="0" smtClean="0"/>
        </a:p>
        <a:p>
          <a:pPr algn="l"/>
          <a:r>
            <a:rPr lang="es-ES" sz="2400" dirty="0" smtClean="0"/>
            <a:t>753 BC</a:t>
          </a:r>
        </a:p>
      </dgm:t>
    </dgm:pt>
    <dgm:pt modelId="{E9906D80-0F61-4210-8E07-C1C91AAE94C1}" type="parTrans" cxnId="{EB17A36F-32B0-4DCA-8194-716D5A71E850}">
      <dgm:prSet/>
      <dgm:spPr/>
      <dgm:t>
        <a:bodyPr/>
        <a:lstStyle/>
        <a:p>
          <a:endParaRPr lang="es-ES"/>
        </a:p>
      </dgm:t>
    </dgm:pt>
    <dgm:pt modelId="{D5D3A868-0DE6-4292-806C-8042C7AF34F6}" type="sibTrans" cxnId="{EB17A36F-32B0-4DCA-8194-716D5A71E850}">
      <dgm:prSet/>
      <dgm:spPr/>
      <dgm:t>
        <a:bodyPr/>
        <a:lstStyle/>
        <a:p>
          <a:endParaRPr lang="es-ES"/>
        </a:p>
      </dgm:t>
    </dgm:pt>
    <dgm:pt modelId="{C50A637F-2B19-4E96-A8A8-68894980D85D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ES" sz="3400" dirty="0" err="1" smtClean="0"/>
            <a:t>Republic</a:t>
          </a:r>
          <a:endParaRPr lang="es-ES" sz="3400" dirty="0" smtClean="0"/>
        </a:p>
        <a:p>
          <a:pPr marL="0" indent="0" algn="l"/>
          <a:r>
            <a:rPr lang="es-ES" sz="2400" dirty="0" smtClean="0"/>
            <a:t>509 BC</a:t>
          </a:r>
          <a:endParaRPr lang="es-ES" sz="2400" dirty="0"/>
        </a:p>
      </dgm:t>
    </dgm:pt>
    <dgm:pt modelId="{34F6C801-FFC6-4D15-BA20-55940F795EA2}" type="parTrans" cxnId="{45ACBF72-970E-4B30-A20F-048FC6005733}">
      <dgm:prSet/>
      <dgm:spPr/>
      <dgm:t>
        <a:bodyPr/>
        <a:lstStyle/>
        <a:p>
          <a:endParaRPr lang="es-ES"/>
        </a:p>
      </dgm:t>
    </dgm:pt>
    <dgm:pt modelId="{3E445F0F-400D-4C64-8FAD-431E6941764F}" type="sibTrans" cxnId="{45ACBF72-970E-4B30-A20F-048FC6005733}">
      <dgm:prSet/>
      <dgm:spPr/>
      <dgm:t>
        <a:bodyPr/>
        <a:lstStyle/>
        <a:p>
          <a:endParaRPr lang="es-ES"/>
        </a:p>
      </dgm:t>
    </dgm:pt>
    <dgm:pt modelId="{E4291113-A514-4AF4-B2AB-EBDCABF33B6B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ES" sz="3400" dirty="0" err="1" smtClean="0"/>
            <a:t>Empire</a:t>
          </a:r>
          <a:endParaRPr lang="es-ES" sz="3400" dirty="0" smtClean="0"/>
        </a:p>
        <a:p>
          <a:pPr algn="l"/>
          <a:r>
            <a:rPr lang="es-ES" sz="2400" dirty="0" smtClean="0"/>
            <a:t>27 BC        476 AD</a:t>
          </a:r>
          <a:endParaRPr lang="es-ES" sz="2400" dirty="0"/>
        </a:p>
      </dgm:t>
    </dgm:pt>
    <dgm:pt modelId="{12EAC320-1BAE-433F-8F46-E9E92FDB2217}" type="parTrans" cxnId="{ECD40887-C206-49C7-86EE-D07DBA1570F2}">
      <dgm:prSet/>
      <dgm:spPr/>
      <dgm:t>
        <a:bodyPr/>
        <a:lstStyle/>
        <a:p>
          <a:endParaRPr lang="es-ES"/>
        </a:p>
      </dgm:t>
    </dgm:pt>
    <dgm:pt modelId="{67F17957-439B-45BC-8B2C-19B260049F02}" type="sibTrans" cxnId="{ECD40887-C206-49C7-86EE-D07DBA1570F2}">
      <dgm:prSet/>
      <dgm:spPr/>
      <dgm:t>
        <a:bodyPr/>
        <a:lstStyle/>
        <a:p>
          <a:endParaRPr lang="es-ES"/>
        </a:p>
      </dgm:t>
    </dgm:pt>
    <dgm:pt modelId="{90310AC5-17BB-4E59-A9C2-B4B7771E5AA7}" type="pres">
      <dgm:prSet presAssocID="{E6F5B5E9-93AC-4D6D-9E47-2F8461073C78}" presName="Name0" presStyleCnt="0">
        <dgm:presLayoutVars>
          <dgm:dir/>
          <dgm:resizeHandles val="exact"/>
        </dgm:presLayoutVars>
      </dgm:prSet>
      <dgm:spPr/>
    </dgm:pt>
    <dgm:pt modelId="{E71CDBF5-88A1-4D27-B72D-B61B1A18A7B3}" type="pres">
      <dgm:prSet presAssocID="{7FD5712B-84A4-4822-AC8F-9BED1DF9B2E5}" presName="parTxOnly" presStyleLbl="node1" presStyleIdx="0" presStyleCnt="3" custScaleX="637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C8BCA5-03BA-4853-9ED9-2FE7336B3A0F}" type="pres">
      <dgm:prSet presAssocID="{D5D3A868-0DE6-4292-806C-8042C7AF34F6}" presName="parSpace" presStyleCnt="0"/>
      <dgm:spPr/>
    </dgm:pt>
    <dgm:pt modelId="{9ACD4EC4-01DC-44D9-A0AA-AE37EBF95CDD}" type="pres">
      <dgm:prSet presAssocID="{C50A637F-2B19-4E96-A8A8-68894980D85D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DE672B-B6F8-4003-8155-5FBA9C941B5E}" type="pres">
      <dgm:prSet presAssocID="{3E445F0F-400D-4C64-8FAD-431E6941764F}" presName="parSpace" presStyleCnt="0"/>
      <dgm:spPr/>
    </dgm:pt>
    <dgm:pt modelId="{23B6236D-9767-4181-B11A-C4CA647446CE}" type="pres">
      <dgm:prSet presAssocID="{E4291113-A514-4AF4-B2AB-EBDCABF33B6B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B17A36F-32B0-4DCA-8194-716D5A71E850}" srcId="{E6F5B5E9-93AC-4D6D-9E47-2F8461073C78}" destId="{7FD5712B-84A4-4822-AC8F-9BED1DF9B2E5}" srcOrd="0" destOrd="0" parTransId="{E9906D80-0F61-4210-8E07-C1C91AAE94C1}" sibTransId="{D5D3A868-0DE6-4292-806C-8042C7AF34F6}"/>
    <dgm:cxn modelId="{ECD40887-C206-49C7-86EE-D07DBA1570F2}" srcId="{E6F5B5E9-93AC-4D6D-9E47-2F8461073C78}" destId="{E4291113-A514-4AF4-B2AB-EBDCABF33B6B}" srcOrd="2" destOrd="0" parTransId="{12EAC320-1BAE-433F-8F46-E9E92FDB2217}" sibTransId="{67F17957-439B-45BC-8B2C-19B260049F02}"/>
    <dgm:cxn modelId="{D65CFADD-1843-46C9-8C8C-D3F4F3BBF980}" type="presOf" srcId="{7FD5712B-84A4-4822-AC8F-9BED1DF9B2E5}" destId="{E71CDBF5-88A1-4D27-B72D-B61B1A18A7B3}" srcOrd="0" destOrd="0" presId="urn:microsoft.com/office/officeart/2005/8/layout/hChevron3"/>
    <dgm:cxn modelId="{0181FDAD-0449-4C8E-8D25-5B1CBF58CB81}" type="presOf" srcId="{E4291113-A514-4AF4-B2AB-EBDCABF33B6B}" destId="{23B6236D-9767-4181-B11A-C4CA647446CE}" srcOrd="0" destOrd="0" presId="urn:microsoft.com/office/officeart/2005/8/layout/hChevron3"/>
    <dgm:cxn modelId="{45ACBF72-970E-4B30-A20F-048FC6005733}" srcId="{E6F5B5E9-93AC-4D6D-9E47-2F8461073C78}" destId="{C50A637F-2B19-4E96-A8A8-68894980D85D}" srcOrd="1" destOrd="0" parTransId="{34F6C801-FFC6-4D15-BA20-55940F795EA2}" sibTransId="{3E445F0F-400D-4C64-8FAD-431E6941764F}"/>
    <dgm:cxn modelId="{A252663D-9D77-41BB-A6E1-3D13097AC9A0}" type="presOf" srcId="{C50A637F-2B19-4E96-A8A8-68894980D85D}" destId="{9ACD4EC4-01DC-44D9-A0AA-AE37EBF95CDD}" srcOrd="0" destOrd="0" presId="urn:microsoft.com/office/officeart/2005/8/layout/hChevron3"/>
    <dgm:cxn modelId="{353D32DB-7263-4E64-9BAE-FD2F94A143A8}" type="presOf" srcId="{E6F5B5E9-93AC-4D6D-9E47-2F8461073C78}" destId="{90310AC5-17BB-4E59-A9C2-B4B7771E5AA7}" srcOrd="0" destOrd="0" presId="urn:microsoft.com/office/officeart/2005/8/layout/hChevron3"/>
    <dgm:cxn modelId="{CAF738E7-2195-423F-BBD5-8EDD25541C6E}" type="presParOf" srcId="{90310AC5-17BB-4E59-A9C2-B4B7771E5AA7}" destId="{E71CDBF5-88A1-4D27-B72D-B61B1A18A7B3}" srcOrd="0" destOrd="0" presId="urn:microsoft.com/office/officeart/2005/8/layout/hChevron3"/>
    <dgm:cxn modelId="{823823C0-371D-4A2E-9397-0C621530431F}" type="presParOf" srcId="{90310AC5-17BB-4E59-A9C2-B4B7771E5AA7}" destId="{FCC8BCA5-03BA-4853-9ED9-2FE7336B3A0F}" srcOrd="1" destOrd="0" presId="urn:microsoft.com/office/officeart/2005/8/layout/hChevron3"/>
    <dgm:cxn modelId="{D4212A85-6A35-4F58-B784-0ED6D6D49087}" type="presParOf" srcId="{90310AC5-17BB-4E59-A9C2-B4B7771E5AA7}" destId="{9ACD4EC4-01DC-44D9-A0AA-AE37EBF95CDD}" srcOrd="2" destOrd="0" presId="urn:microsoft.com/office/officeart/2005/8/layout/hChevron3"/>
    <dgm:cxn modelId="{DF5042EE-26AD-4D9F-8E67-A933AB78833C}" type="presParOf" srcId="{90310AC5-17BB-4E59-A9C2-B4B7771E5AA7}" destId="{14DE672B-B6F8-4003-8155-5FBA9C941B5E}" srcOrd="3" destOrd="0" presId="urn:microsoft.com/office/officeart/2005/8/layout/hChevron3"/>
    <dgm:cxn modelId="{F07FA55D-FC77-44F3-8EDE-B537245D786C}" type="presParOf" srcId="{90310AC5-17BB-4E59-A9C2-B4B7771E5AA7}" destId="{23B6236D-9767-4181-B11A-C4CA647446C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CDBF5-88A1-4D27-B72D-B61B1A18A7B3}">
      <dsp:nvSpPr>
        <dsp:cNvPr id="0" name=""/>
        <dsp:cNvSpPr/>
      </dsp:nvSpPr>
      <dsp:spPr>
        <a:xfrm>
          <a:off x="1154" y="249524"/>
          <a:ext cx="2533436" cy="1589183"/>
        </a:xfrm>
        <a:prstGeom prst="homePlat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81356" tIns="90678" rIns="45339" bIns="9067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err="1" smtClean="0"/>
            <a:t>Monarchy</a:t>
          </a:r>
          <a:endParaRPr lang="es-ES" sz="3400" kern="1200" dirty="0" smtClean="0"/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753 BC</a:t>
          </a:r>
        </a:p>
      </dsp:txBody>
      <dsp:txXfrm>
        <a:off x="1154" y="249524"/>
        <a:ext cx="2136140" cy="1589183"/>
      </dsp:txXfrm>
    </dsp:sp>
    <dsp:sp modelId="{9ACD4EC4-01DC-44D9-A0AA-AE37EBF95CDD}">
      <dsp:nvSpPr>
        <dsp:cNvPr id="0" name=""/>
        <dsp:cNvSpPr/>
      </dsp:nvSpPr>
      <dsp:spPr>
        <a:xfrm>
          <a:off x="1739999" y="249524"/>
          <a:ext cx="3972958" cy="1589183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err="1" smtClean="0"/>
            <a:t>Republic</a:t>
          </a:r>
          <a:endParaRPr lang="es-ES" sz="3400" kern="1200" dirty="0" smtClean="0"/>
        </a:p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509 BC</a:t>
          </a:r>
          <a:endParaRPr lang="es-ES" sz="2400" kern="1200" dirty="0"/>
        </a:p>
      </dsp:txBody>
      <dsp:txXfrm>
        <a:off x="2534591" y="249524"/>
        <a:ext cx="2383775" cy="1589183"/>
      </dsp:txXfrm>
    </dsp:sp>
    <dsp:sp modelId="{23B6236D-9767-4181-B11A-C4CA647446CE}">
      <dsp:nvSpPr>
        <dsp:cNvPr id="0" name=""/>
        <dsp:cNvSpPr/>
      </dsp:nvSpPr>
      <dsp:spPr>
        <a:xfrm>
          <a:off x="4918366" y="249524"/>
          <a:ext cx="3972958" cy="1589183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err="1" smtClean="0"/>
            <a:t>Empire</a:t>
          </a:r>
          <a:endParaRPr lang="es-ES" sz="3400" kern="1200" dirty="0" smtClean="0"/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27 BC        476 AD</a:t>
          </a:r>
          <a:endParaRPr lang="es-ES" sz="2400" kern="1200" dirty="0"/>
        </a:p>
      </dsp:txBody>
      <dsp:txXfrm>
        <a:off x="5712958" y="249524"/>
        <a:ext cx="2383775" cy="1589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47A32-266C-4F4F-8BFE-BD22A3B8CF26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ED660-3156-4250-9D2B-3FE45E7990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599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D660-3156-4250-9D2B-3FE45E79909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132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D660-3156-4250-9D2B-3FE45E799091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132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D660-3156-4250-9D2B-3FE45E799091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132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D660-3156-4250-9D2B-3FE45E799091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132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D660-3156-4250-9D2B-3FE45E79909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13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D660-3156-4250-9D2B-3FE45E799091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13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D660-3156-4250-9D2B-3FE45E79909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132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D660-3156-4250-9D2B-3FE45E799091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132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D660-3156-4250-9D2B-3FE45E799091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132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D660-3156-4250-9D2B-3FE45E799091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13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90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7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7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388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055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61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151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313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08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00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98000">
              <a:schemeClr val="accent4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35721-D2A9-4CC0-9A27-2CF7391C3EFF}" type="datetimeFigureOut">
              <a:rPr lang="es-ES" smtClean="0"/>
              <a:t>20/09/2020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BA40E-0B7E-4C5F-9360-E2EB4CA10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927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7921"/>
          <a:stretch/>
        </p:blipFill>
        <p:spPr bwMode="auto">
          <a:xfrm>
            <a:off x="26009" y="3097161"/>
            <a:ext cx="4404454" cy="275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3" y="2132856"/>
            <a:ext cx="4623048" cy="462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5797153" cy="2780928"/>
          </a:xfrm>
        </p:spPr>
        <p:txBody>
          <a:bodyPr>
            <a:normAutofit/>
          </a:bodyPr>
          <a:lstStyle/>
          <a:p>
            <a:pPr algn="l"/>
            <a:r>
              <a:rPr lang="es-ES" sz="6000" dirty="0" err="1" smtClean="0">
                <a:solidFill>
                  <a:schemeClr val="accent4">
                    <a:lumMod val="50000"/>
                  </a:schemeClr>
                </a:solidFill>
                <a:latin typeface="Cooper Black" panose="0208090404030B020404" pitchFamily="18" charset="0"/>
              </a:rPr>
              <a:t>Unit</a:t>
            </a:r>
            <a:r>
              <a:rPr lang="es-ES" sz="6000" dirty="0" smtClean="0">
                <a:solidFill>
                  <a:schemeClr val="accent4">
                    <a:lumMod val="50000"/>
                  </a:schemeClr>
                </a:solidFill>
                <a:latin typeface="Cooper Black" panose="0208090404030B020404" pitchFamily="18" charset="0"/>
              </a:rPr>
              <a:t> 9:</a:t>
            </a:r>
            <a:br>
              <a:rPr lang="es-ES" sz="6000" dirty="0" smtClean="0">
                <a:solidFill>
                  <a:schemeClr val="accent4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ES" sz="6000" dirty="0" err="1" smtClean="0">
                <a:solidFill>
                  <a:schemeClr val="accent4">
                    <a:lumMod val="50000"/>
                  </a:schemeClr>
                </a:solidFill>
                <a:latin typeface="Cooper Black" panose="0208090404030B020404" pitchFamily="18" charset="0"/>
              </a:rPr>
              <a:t>Ancient</a:t>
            </a:r>
            <a:r>
              <a:rPr lang="es-ES" sz="6000" dirty="0" smtClean="0">
                <a:solidFill>
                  <a:schemeClr val="accent4">
                    <a:lumMod val="50000"/>
                  </a:schemeClr>
                </a:solidFill>
                <a:latin typeface="Cooper Black" panose="0208090404030B020404" pitchFamily="18" charset="0"/>
              </a:rPr>
              <a:t> Rome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717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0862" y="260648"/>
            <a:ext cx="9013138" cy="2952328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GB" sz="2400" dirty="0" smtClean="0">
                <a:latin typeface="Comic Sans MS"/>
                <a:ea typeface="Calibri"/>
                <a:cs typeface="Times New Roman"/>
              </a:rPr>
              <a:t>9) </a:t>
            </a:r>
            <a:r>
              <a:rPr lang="en-GB" sz="2400" dirty="0">
                <a:latin typeface="Comic Sans MS"/>
                <a:ea typeface="Calibri"/>
                <a:cs typeface="Comic Sans MS"/>
              </a:rPr>
              <a:t>Explain the three phases of the conquests of Rome</a:t>
            </a:r>
            <a:r>
              <a:rPr lang="en-GB" sz="2400" dirty="0" smtClean="0">
                <a:latin typeface="Comic Sans MS"/>
                <a:ea typeface="Calibri"/>
                <a:cs typeface="Comic Sans MS"/>
              </a:rPr>
              <a:t>.</a:t>
            </a:r>
            <a:endParaRPr lang="es-ES" sz="2400" dirty="0">
              <a:ea typeface="Calibri"/>
              <a:cs typeface="Comic Sans MS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2400" dirty="0">
                <a:latin typeface="Comic Sans MS"/>
                <a:ea typeface="Calibri"/>
                <a:cs typeface="Times New Roman"/>
              </a:rPr>
              <a:t>The three phases of Rome’s conquests are:</a:t>
            </a:r>
            <a:endParaRPr lang="es-ES" sz="2400" dirty="0">
              <a:ea typeface="Calibri"/>
              <a:cs typeface="Times New Roman"/>
            </a:endParaRPr>
          </a:p>
          <a:p>
            <a:pPr lvl="1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/>
                <a:ea typeface="Calibri"/>
                <a:cs typeface="Comic Sans MS"/>
              </a:rPr>
              <a:t>First they conquered the Italian Peninsula.</a:t>
            </a:r>
            <a:endParaRPr lang="es-ES" sz="2400" dirty="0">
              <a:ea typeface="Calibri"/>
              <a:cs typeface="Comic Sans MS"/>
            </a:endParaRPr>
          </a:p>
          <a:p>
            <a:pPr lvl="1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/>
                <a:ea typeface="Calibri"/>
                <a:cs typeface="Comic Sans MS"/>
              </a:rPr>
              <a:t>After the Punic Wars against Carthage they conquered Western Mediterranean.</a:t>
            </a:r>
            <a:endParaRPr lang="es-ES" sz="2400" dirty="0">
              <a:ea typeface="Calibri"/>
              <a:cs typeface="Comic Sans MS"/>
            </a:endParaRPr>
          </a:p>
          <a:p>
            <a:pPr lvl="1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/>
                <a:ea typeface="Calibri"/>
                <a:cs typeface="Comic Sans MS"/>
              </a:rPr>
              <a:t>Finally they conquered Eastern Mediterranean.</a:t>
            </a:r>
            <a:endParaRPr lang="es-ES" sz="2400" dirty="0">
              <a:ea typeface="Calibri"/>
              <a:cs typeface="Comic Sans MS"/>
            </a:endParaRP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es-ES" sz="2000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es-ES" sz="2400" dirty="0" smtClean="0">
              <a:ea typeface="Calibri"/>
              <a:cs typeface="Times New Roman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15445" r="19155" b="6859"/>
          <a:stretch/>
        </p:blipFill>
        <p:spPr bwMode="auto">
          <a:xfrm>
            <a:off x="3613893" y="3212976"/>
            <a:ext cx="5496285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" y="3212976"/>
            <a:ext cx="3456161" cy="202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2368" y="5517232"/>
            <a:ext cx="332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‘</a:t>
            </a:r>
            <a:r>
              <a:rPr lang="es-ES" b="1" dirty="0" err="1"/>
              <a:t>Senatus</a:t>
            </a:r>
            <a:r>
              <a:rPr lang="es-ES" b="1" dirty="0"/>
              <a:t> </a:t>
            </a:r>
            <a:r>
              <a:rPr lang="es-ES" b="1" dirty="0" err="1"/>
              <a:t>Populus</a:t>
            </a:r>
            <a:r>
              <a:rPr lang="es-ES" b="1" dirty="0"/>
              <a:t> Que </a:t>
            </a:r>
            <a:r>
              <a:rPr lang="es-ES" b="1" dirty="0" err="1"/>
              <a:t>Romanus</a:t>
            </a:r>
            <a:r>
              <a:rPr lang="es-ES" b="1" dirty="0" smtClean="0"/>
              <a:t>’</a:t>
            </a:r>
            <a:r>
              <a:rPr lang="es-ES" dirty="0"/>
              <a:t> </a:t>
            </a:r>
            <a:endParaRPr lang="es-ES" dirty="0" smtClean="0"/>
          </a:p>
          <a:p>
            <a:r>
              <a:rPr lang="es-ES" dirty="0"/>
              <a:t>(</a:t>
            </a:r>
            <a:r>
              <a:rPr lang="es-ES" dirty="0" smtClean="0"/>
              <a:t>Senado </a:t>
            </a:r>
            <a:r>
              <a:rPr lang="es-ES" dirty="0"/>
              <a:t>y </a:t>
            </a:r>
            <a:r>
              <a:rPr lang="es-ES" dirty="0" smtClean="0"/>
              <a:t>Pueblo Romano)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5222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0862" y="260648"/>
            <a:ext cx="9013138" cy="5184576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GB" sz="2800" dirty="0" smtClean="0">
                <a:latin typeface="Comic Sans MS"/>
                <a:ea typeface="Calibri"/>
                <a:cs typeface="Comic Sans MS"/>
              </a:rPr>
              <a:t>10) Explain the </a:t>
            </a:r>
            <a:r>
              <a:rPr lang="en-GB" sz="2400" dirty="0" smtClean="0">
                <a:latin typeface="Comic Sans MS"/>
                <a:ea typeface="Calibri"/>
                <a:cs typeface="Comic Sans MS"/>
              </a:rPr>
              <a:t>Punic Wars. (Opponents, </a:t>
            </a:r>
            <a:r>
              <a:rPr lang="en-GB" sz="2400" dirty="0">
                <a:latin typeface="Comic Sans MS"/>
                <a:ea typeface="Calibri"/>
                <a:cs typeface="Comic Sans MS"/>
              </a:rPr>
              <a:t>historical </a:t>
            </a:r>
            <a:r>
              <a:rPr lang="en-GB" sz="2400" dirty="0" smtClean="0">
                <a:latin typeface="Comic Sans MS"/>
                <a:ea typeface="Calibri"/>
                <a:cs typeface="Comic Sans MS"/>
              </a:rPr>
              <a:t>characters, consequences…) </a:t>
            </a:r>
            <a:endParaRPr lang="es-ES" sz="2000" dirty="0">
              <a:ea typeface="Calibri"/>
              <a:cs typeface="Comic Sans MS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2400" dirty="0">
                <a:latin typeface="Comic Sans MS"/>
                <a:ea typeface="Calibri"/>
                <a:cs typeface="Comic Sans MS"/>
              </a:rPr>
              <a:t>The Punic Wars were a series of wars that confronted Carthage and Rome, two of the most important powers of the Mediterranean.</a:t>
            </a:r>
            <a:endParaRPr lang="es-ES" sz="20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2400" dirty="0">
                <a:latin typeface="Comic Sans MS"/>
                <a:ea typeface="Calibri"/>
                <a:cs typeface="Comic Sans MS"/>
              </a:rPr>
              <a:t>Carthage conquered the Iberian Peninsula with their generals Hamilcar </a:t>
            </a:r>
            <a:r>
              <a:rPr lang="en-GB" sz="2400" dirty="0" err="1">
                <a:latin typeface="Comic Sans MS"/>
                <a:ea typeface="Calibri"/>
                <a:cs typeface="Comic Sans MS"/>
              </a:rPr>
              <a:t>Barca</a:t>
            </a:r>
            <a:r>
              <a:rPr lang="en-GB" sz="2400" dirty="0">
                <a:latin typeface="Comic Sans MS"/>
                <a:ea typeface="Calibri"/>
                <a:cs typeface="Comic Sans MS"/>
              </a:rPr>
              <a:t>, Hasdrubal and Hannibal (</a:t>
            </a:r>
            <a:r>
              <a:rPr lang="en-GB" sz="2400" dirty="0" err="1" smtClean="0">
                <a:latin typeface="Comic Sans MS"/>
                <a:ea typeface="Calibri"/>
                <a:cs typeface="Comic Sans MS"/>
              </a:rPr>
              <a:t>Aníbal</a:t>
            </a:r>
            <a:r>
              <a:rPr lang="en-GB" sz="2400" dirty="0">
                <a:latin typeface="Comic Sans MS"/>
                <a:ea typeface="Calibri"/>
                <a:cs typeface="Comic Sans MS"/>
              </a:rPr>
              <a:t>).</a:t>
            </a:r>
            <a:endParaRPr lang="es-ES" sz="20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2400" dirty="0">
                <a:latin typeface="Comic Sans MS"/>
                <a:ea typeface="Calibri"/>
                <a:cs typeface="Comic Sans MS"/>
              </a:rPr>
              <a:t>When Hannibal attacked Sagunto (an ally of Rome) </a:t>
            </a:r>
            <a:r>
              <a:rPr lang="en-GB" sz="2400" dirty="0" smtClean="0">
                <a:latin typeface="Comic Sans MS"/>
                <a:ea typeface="Calibri"/>
                <a:cs typeface="Comic Sans MS"/>
              </a:rPr>
              <a:t>the </a:t>
            </a:r>
            <a:r>
              <a:rPr lang="en-GB" sz="2400" dirty="0">
                <a:latin typeface="Comic Sans MS"/>
                <a:ea typeface="Calibri"/>
                <a:cs typeface="Comic Sans MS"/>
              </a:rPr>
              <a:t>Second Punic War started.</a:t>
            </a:r>
            <a:endParaRPr lang="es-ES" sz="20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latin typeface="Comic Sans MS"/>
                <a:ea typeface="Calibri"/>
                <a:cs typeface="Comic Sans MS"/>
              </a:rPr>
              <a:t>Finally Rome defeated Hannibal and became the major power of the Western Mediterranean.</a:t>
            </a:r>
            <a:endParaRPr lang="es-ES" sz="2000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es-ES" sz="2400" dirty="0">
              <a:ea typeface="Calibri"/>
              <a:cs typeface="Comic Sans MS"/>
            </a:endParaRP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es-ES" sz="2000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es-ES" sz="2400" dirty="0" smtClean="0">
              <a:ea typeface="Calibri"/>
              <a:cs typeface="Times New Roman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1520" y="5373216"/>
            <a:ext cx="8460423" cy="1138138"/>
          </a:xfr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000" dirty="0" smtClean="0">
                <a:latin typeface="Comic Sans MS" panose="030F0702030302020204" pitchFamily="66" charset="0"/>
              </a:rPr>
              <a:t>There are some interesting animated videos about the Punic Wars in my web page.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81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8568951" cy="606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46494" y="6093296"/>
            <a:ext cx="260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467544" y="646262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Aníbal </a:t>
            </a:r>
            <a:r>
              <a:rPr lang="es-ES" i="1" dirty="0"/>
              <a:t>cruzando los Alpes. Autor </a:t>
            </a:r>
            <a:r>
              <a:rPr lang="es-ES" i="1" dirty="0" err="1"/>
              <a:t>Mariusz</a:t>
            </a:r>
            <a:r>
              <a:rPr lang="es-ES" i="1" dirty="0"/>
              <a:t> </a:t>
            </a:r>
            <a:r>
              <a:rPr lang="es-ES" i="1" dirty="0" err="1" smtClean="0"/>
              <a:t>Kozik</a:t>
            </a:r>
            <a:r>
              <a:rPr lang="es-ES" i="1" dirty="0" smtClean="0"/>
              <a:t> (Fuente: www.arrecaballo.es)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1916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71" y="3933056"/>
            <a:ext cx="273589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566" y="404665"/>
            <a:ext cx="8991434" cy="216023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11) </a:t>
            </a:r>
            <a:r>
              <a:rPr lang="en-GB" sz="2400" dirty="0">
                <a:latin typeface="Comic Sans MS" panose="030F0702030302020204" pitchFamily="66" charset="0"/>
              </a:rPr>
              <a:t>Who was Julius Caesar and what happened to him</a:t>
            </a:r>
            <a:r>
              <a:rPr lang="en-GB" sz="2400" dirty="0" smtClean="0">
                <a:latin typeface="Comic Sans MS" panose="030F0702030302020204" pitchFamily="66" charset="0"/>
              </a:rPr>
              <a:t>?</a:t>
            </a:r>
            <a:endParaRPr lang="es-ES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Julius Caesar was a dictator of Rome (a type of senator). He tried to establish the Empire but was assassinated by the supporters of the Republic.</a:t>
            </a:r>
            <a:endParaRPr lang="es-ES" sz="2400" dirty="0">
              <a:latin typeface="Comic Sans MS" panose="030F0702030302020204" pitchFamily="66" charset="0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es-ES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279263" y="2849943"/>
            <a:ext cx="4896544" cy="38164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000" u="sng" dirty="0" smtClean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en-GB" sz="2800" u="sng" dirty="0" smtClean="0">
                <a:latin typeface="Bell MT" panose="02020503060305020303" pitchFamily="18" charset="0"/>
              </a:rPr>
              <a:t>Extra </a:t>
            </a:r>
            <a:r>
              <a:rPr lang="en-GB" sz="2800" u="sng" dirty="0">
                <a:latin typeface="Bell MT" panose="02020503060305020303" pitchFamily="18" charset="0"/>
              </a:rPr>
              <a:t>Information:</a:t>
            </a:r>
          </a:p>
          <a:p>
            <a:pPr marL="0" indent="0">
              <a:buNone/>
            </a:pPr>
            <a:r>
              <a:rPr lang="en-GB" sz="2800" dirty="0" smtClean="0">
                <a:latin typeface="Bell MT" panose="02020503060305020303" pitchFamily="18" charset="0"/>
              </a:rPr>
              <a:t>The assassination of Julius Caesar marks the end of the Republic. His nephew and adopted son Octavius Augustus, after having revenged his death, started to accumulate power and finally a new period started, the Empire.</a:t>
            </a:r>
            <a:endParaRPr lang="en-GB" sz="2800" dirty="0">
              <a:latin typeface="Bell MT" panose="020205030603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56808"/>
            <a:ext cx="2764687" cy="205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672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566" y="1052737"/>
            <a:ext cx="8991434" cy="3168351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GB" sz="2600" dirty="0" smtClean="0">
                <a:latin typeface="Comic Sans MS"/>
                <a:ea typeface="Calibri"/>
                <a:cs typeface="Comic Sans MS"/>
              </a:rPr>
              <a:t>12) Who </a:t>
            </a:r>
            <a:r>
              <a:rPr lang="en-GB" sz="2600" dirty="0">
                <a:latin typeface="Comic Sans MS"/>
                <a:ea typeface="Calibri"/>
                <a:cs typeface="Comic Sans MS"/>
              </a:rPr>
              <a:t>was the first Emperor of Rome and what was his relation with Julius Caesar</a:t>
            </a:r>
            <a:r>
              <a:rPr lang="en-GB" sz="2600" dirty="0" smtClean="0">
                <a:latin typeface="Comic Sans MS"/>
                <a:ea typeface="Calibri"/>
                <a:cs typeface="Comic Sans MS"/>
              </a:rPr>
              <a:t>?</a:t>
            </a:r>
            <a:endParaRPr lang="es-ES" sz="2600" dirty="0">
              <a:ea typeface="Calibri"/>
              <a:cs typeface="Comic Sans MS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2600" dirty="0">
                <a:latin typeface="Comic Sans MS"/>
                <a:ea typeface="Calibri"/>
                <a:cs typeface="Comic Sans MS"/>
              </a:rPr>
              <a:t>The first emperor of Rome was Octavius Augustus and he was the nephew and adopted son of Julius Caesar.</a:t>
            </a:r>
            <a:endParaRPr lang="es-ES" sz="2600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en-GB" sz="2600" dirty="0" smtClean="0">
                <a:latin typeface="Comic Sans MS"/>
                <a:ea typeface="Calibri"/>
                <a:cs typeface="Comic Sans MS"/>
              </a:rPr>
              <a:t>13) What </a:t>
            </a:r>
            <a:r>
              <a:rPr lang="en-GB" sz="2600" dirty="0">
                <a:latin typeface="Comic Sans MS"/>
                <a:ea typeface="Calibri"/>
                <a:cs typeface="Comic Sans MS"/>
              </a:rPr>
              <a:t>four powers did the Emperor control</a:t>
            </a:r>
            <a:r>
              <a:rPr lang="en-GB" sz="2600" dirty="0" smtClean="0">
                <a:latin typeface="Comic Sans MS"/>
                <a:ea typeface="Calibri"/>
                <a:cs typeface="Comic Sans MS"/>
              </a:rPr>
              <a:t>?</a:t>
            </a:r>
            <a:endParaRPr lang="es-ES" sz="2600" dirty="0">
              <a:ea typeface="Calibri"/>
              <a:cs typeface="Comic Sans MS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GB" sz="2600" dirty="0">
                <a:latin typeface="Comic Sans MS"/>
                <a:ea typeface="Calibri"/>
                <a:cs typeface="Comic Sans MS"/>
              </a:rPr>
              <a:t>The four powers that the Emperor controlled were political, legislative, military and religious</a:t>
            </a:r>
            <a:r>
              <a:rPr lang="en-GB" sz="2600" dirty="0" smtClean="0">
                <a:latin typeface="Comic Sans MS"/>
                <a:ea typeface="Calibri"/>
                <a:cs typeface="Comic Sans MS"/>
              </a:rPr>
              <a:t>.</a:t>
            </a:r>
            <a:endParaRPr lang="es-ES" sz="2600" dirty="0">
              <a:ea typeface="Calibri"/>
              <a:cs typeface="Times New Roman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32386" y="260648"/>
            <a:ext cx="556374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Berlin Sans FB" panose="020E0602020502020306" pitchFamily="34" charset="0"/>
              </a:rPr>
              <a:t>Empire (27 BC – 476 AD) 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04798"/>
            <a:ext cx="5029583" cy="234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55576" y="6188892"/>
            <a:ext cx="240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/>
              <a:t>Coin</a:t>
            </a:r>
            <a:r>
              <a:rPr lang="es-ES" sz="2400" dirty="0" smtClean="0"/>
              <a:t> </a:t>
            </a:r>
            <a:r>
              <a:rPr lang="en-GB" sz="2400" dirty="0" smtClean="0"/>
              <a:t>of</a:t>
            </a:r>
            <a:r>
              <a:rPr lang="es-ES" sz="2400" dirty="0" smtClean="0"/>
              <a:t> </a:t>
            </a:r>
            <a:r>
              <a:rPr lang="es-ES" sz="2400" dirty="0" err="1" smtClean="0"/>
              <a:t>Augustus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07359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49" y="332656"/>
            <a:ext cx="3846993" cy="577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/>
          <a:stretch/>
        </p:blipFill>
        <p:spPr bwMode="auto">
          <a:xfrm>
            <a:off x="167806" y="332656"/>
            <a:ext cx="4332186" cy="456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67806" y="5301208"/>
            <a:ext cx="41881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Augustus</a:t>
            </a:r>
            <a:r>
              <a:rPr lang="es-ES" dirty="0" smtClean="0"/>
              <a:t> </a:t>
            </a:r>
            <a:r>
              <a:rPr lang="es-ES" dirty="0" err="1" smtClean="0"/>
              <a:t>represented</a:t>
            </a:r>
            <a:r>
              <a:rPr lang="es-ES" dirty="0" smtClean="0"/>
              <a:t> 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As a </a:t>
            </a:r>
            <a:r>
              <a:rPr lang="es-ES" dirty="0" err="1" smtClean="0"/>
              <a:t>Senator</a:t>
            </a:r>
            <a:r>
              <a:rPr lang="es-ES" dirty="0" smtClean="0"/>
              <a:t> (</a:t>
            </a:r>
            <a:r>
              <a:rPr lang="es-ES" dirty="0" err="1" smtClean="0"/>
              <a:t>with</a:t>
            </a:r>
            <a:r>
              <a:rPr lang="es-ES" dirty="0" smtClean="0"/>
              <a:t> toga)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As a </a:t>
            </a:r>
            <a:r>
              <a:rPr lang="es-ES" dirty="0" err="1" smtClean="0"/>
              <a:t>religious</a:t>
            </a:r>
            <a:r>
              <a:rPr lang="es-ES" dirty="0" smtClean="0"/>
              <a:t> leader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As a </a:t>
            </a:r>
            <a:r>
              <a:rPr lang="es-ES" dirty="0" err="1" smtClean="0"/>
              <a:t>military</a:t>
            </a:r>
            <a:r>
              <a:rPr lang="es-ES" dirty="0" smtClean="0"/>
              <a:t> leader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7688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2387" y="908720"/>
            <a:ext cx="8673167" cy="2808311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GB" dirty="0" smtClean="0">
                <a:latin typeface="Comic Sans MS"/>
                <a:ea typeface="Calibri"/>
                <a:cs typeface="Comic Sans MS"/>
              </a:rPr>
              <a:t>14) What </a:t>
            </a:r>
            <a:r>
              <a:rPr lang="en-GB" dirty="0">
                <a:latin typeface="Comic Sans MS"/>
                <a:ea typeface="Calibri"/>
                <a:cs typeface="Comic Sans MS"/>
              </a:rPr>
              <a:t>were the causes of the crisis of the 3</a:t>
            </a:r>
            <a:r>
              <a:rPr lang="en-GB" baseline="30000" dirty="0">
                <a:latin typeface="Comic Sans MS"/>
                <a:ea typeface="Calibri"/>
                <a:cs typeface="Comic Sans MS"/>
              </a:rPr>
              <a:t>rd</a:t>
            </a:r>
            <a:r>
              <a:rPr lang="en-GB" dirty="0">
                <a:latin typeface="Comic Sans MS"/>
                <a:ea typeface="Calibri"/>
                <a:cs typeface="Comic Sans MS"/>
              </a:rPr>
              <a:t> century</a:t>
            </a:r>
            <a:r>
              <a:rPr lang="en-GB" dirty="0" smtClean="0">
                <a:latin typeface="Comic Sans MS"/>
                <a:ea typeface="Calibri"/>
                <a:cs typeface="Comic Sans MS"/>
              </a:rPr>
              <a:t>?  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GB" dirty="0" smtClean="0">
                <a:latin typeface="Comic Sans MS"/>
                <a:ea typeface="Calibri"/>
                <a:cs typeface="Comic Sans MS"/>
              </a:rPr>
              <a:t>(</a:t>
            </a:r>
            <a:r>
              <a:rPr lang="en-GB" dirty="0">
                <a:latin typeface="Comic Sans MS"/>
                <a:ea typeface="Calibri"/>
                <a:cs typeface="Comic Sans MS"/>
              </a:rPr>
              <a:t>Give 4 reasons</a:t>
            </a:r>
            <a:r>
              <a:rPr lang="en-GB" dirty="0" smtClean="0">
                <a:latin typeface="Comic Sans MS"/>
                <a:ea typeface="Calibri"/>
                <a:cs typeface="Comic Sans MS"/>
              </a:rPr>
              <a:t>)</a:t>
            </a:r>
            <a:endParaRPr lang="es-ES" sz="2800" dirty="0">
              <a:ea typeface="Calibri"/>
              <a:cs typeface="Comic Sans MS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latin typeface="Comic Sans MS"/>
                <a:ea typeface="Calibri"/>
                <a:cs typeface="Comic Sans MS"/>
              </a:rPr>
              <a:t>The causes of the crisis of the 3</a:t>
            </a:r>
            <a:r>
              <a:rPr lang="en-GB" baseline="30000" dirty="0">
                <a:latin typeface="Comic Sans MS"/>
                <a:ea typeface="Calibri"/>
                <a:cs typeface="Comic Sans MS"/>
              </a:rPr>
              <a:t>rd</a:t>
            </a:r>
            <a:r>
              <a:rPr lang="en-GB" dirty="0">
                <a:latin typeface="Comic Sans MS"/>
                <a:ea typeface="Calibri"/>
                <a:cs typeface="Comic Sans MS"/>
              </a:rPr>
              <a:t> century were:</a:t>
            </a:r>
            <a:endParaRPr lang="es-ES" sz="2800" dirty="0">
              <a:ea typeface="Calibri"/>
              <a:cs typeface="Times New Roman"/>
            </a:endParaRPr>
          </a:p>
          <a:p>
            <a:pPr marL="900113" lvl="1" indent="-369888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GB" dirty="0">
                <a:latin typeface="Comic Sans MS"/>
                <a:ea typeface="Calibri"/>
                <a:cs typeface="Comic Sans MS"/>
              </a:rPr>
              <a:t>An increase in civil wars,</a:t>
            </a:r>
            <a:endParaRPr lang="es-ES" dirty="0">
              <a:ea typeface="Calibri"/>
              <a:cs typeface="Times New Roman"/>
            </a:endParaRPr>
          </a:p>
          <a:p>
            <a:pPr marL="900113" lvl="1" indent="-369888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GB" dirty="0">
                <a:latin typeface="Comic Sans MS"/>
                <a:ea typeface="Calibri"/>
                <a:cs typeface="Comic Sans MS"/>
              </a:rPr>
              <a:t>Attacks by Germanic peoples</a:t>
            </a:r>
            <a:endParaRPr lang="es-ES" dirty="0">
              <a:ea typeface="Calibri"/>
              <a:cs typeface="Times New Roman"/>
            </a:endParaRPr>
          </a:p>
          <a:p>
            <a:pPr marL="900113" lvl="1" indent="-369888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GB" dirty="0">
                <a:latin typeface="Comic Sans MS"/>
                <a:ea typeface="Calibri"/>
                <a:cs typeface="Comic Sans MS"/>
              </a:rPr>
              <a:t>The end of the conquests</a:t>
            </a:r>
            <a:endParaRPr lang="es-ES" dirty="0">
              <a:ea typeface="Calibri"/>
              <a:cs typeface="Times New Roman"/>
            </a:endParaRPr>
          </a:p>
          <a:p>
            <a:pPr marL="900113" lvl="1" indent="-369888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GB" dirty="0">
                <a:latin typeface="Comic Sans MS"/>
                <a:ea typeface="Calibri"/>
                <a:cs typeface="Comic Sans MS"/>
              </a:rPr>
              <a:t>The gradual abandonment of cities.</a:t>
            </a:r>
            <a:endParaRPr lang="es-ES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232387" y="188640"/>
            <a:ext cx="3763549" cy="5170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2400" dirty="0" smtClean="0">
                <a:latin typeface="Comic Sans MS"/>
                <a:ea typeface="Calibri"/>
                <a:cs typeface="Comic Sans MS"/>
              </a:rPr>
              <a:t>Crisis of the 3</a:t>
            </a:r>
            <a:r>
              <a:rPr lang="en-GB" sz="2400" baseline="30000" dirty="0" smtClean="0">
                <a:latin typeface="Comic Sans MS"/>
                <a:ea typeface="Calibri"/>
                <a:cs typeface="Comic Sans MS"/>
              </a:rPr>
              <a:t>rd</a:t>
            </a:r>
            <a:r>
              <a:rPr lang="en-GB" sz="2400" dirty="0" smtClean="0">
                <a:latin typeface="Comic Sans MS"/>
                <a:ea typeface="Calibri"/>
                <a:cs typeface="Comic Sans MS"/>
              </a:rPr>
              <a:t> century</a:t>
            </a:r>
            <a:endParaRPr lang="en-GB" sz="2400" dirty="0">
              <a:latin typeface="Comic Sans MS"/>
              <a:ea typeface="Calibri"/>
              <a:cs typeface="Comic Sans M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01008"/>
            <a:ext cx="6506658" cy="3260618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13961" y="5838296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Limes </a:t>
            </a:r>
          </a:p>
          <a:p>
            <a:r>
              <a:rPr lang="es-ES" dirty="0" smtClean="0"/>
              <a:t>(</a:t>
            </a:r>
            <a:r>
              <a:rPr lang="es-ES" dirty="0" err="1" smtClean="0"/>
              <a:t>Frontier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Roman</a:t>
            </a:r>
            <a:r>
              <a:rPr lang="es-ES" dirty="0" smtClean="0"/>
              <a:t> </a:t>
            </a:r>
            <a:r>
              <a:rPr lang="es-ES" dirty="0" err="1" smtClean="0"/>
              <a:t>Empire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2075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5387"/>
            <a:ext cx="8362950" cy="542925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1520" y="602128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Germanic Peoples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05446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566" y="404665"/>
            <a:ext cx="8991434" cy="2160239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GB" sz="2600" dirty="0" smtClean="0">
                <a:latin typeface="Comic Sans MS"/>
                <a:ea typeface="Calibri"/>
                <a:cs typeface="Comic Sans MS"/>
              </a:rPr>
              <a:t>15) What </a:t>
            </a:r>
            <a:r>
              <a:rPr lang="en-GB" sz="2600" dirty="0">
                <a:latin typeface="Comic Sans MS"/>
                <a:ea typeface="Calibri"/>
                <a:cs typeface="Comic Sans MS"/>
              </a:rPr>
              <a:t>happened in 395 A.D</a:t>
            </a:r>
            <a:r>
              <a:rPr lang="en-GB" sz="2600" dirty="0" smtClean="0">
                <a:latin typeface="Comic Sans MS"/>
                <a:ea typeface="Calibri"/>
                <a:cs typeface="Comic Sans MS"/>
              </a:rPr>
              <a:t>.?</a:t>
            </a:r>
            <a:endParaRPr lang="es-ES" sz="2600" dirty="0">
              <a:ea typeface="Calibri"/>
              <a:cs typeface="Comic Sans MS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2600" dirty="0">
                <a:latin typeface="Comic Sans MS"/>
                <a:ea typeface="Calibri"/>
                <a:cs typeface="Comic Sans MS"/>
              </a:rPr>
              <a:t>In 395 A.D. Theodosius divided the empire in </a:t>
            </a:r>
            <a:r>
              <a:rPr lang="en-GB" sz="2600" dirty="0" smtClean="0">
                <a:latin typeface="Comic Sans MS"/>
                <a:ea typeface="Calibri"/>
                <a:cs typeface="Comic Sans MS"/>
              </a:rPr>
              <a:t>two: </a:t>
            </a:r>
            <a:r>
              <a:rPr lang="en-GB" sz="2600" dirty="0">
                <a:latin typeface="Comic Sans MS"/>
                <a:ea typeface="Calibri"/>
                <a:cs typeface="Comic Sans MS"/>
              </a:rPr>
              <a:t>the Western Roman Empire (Rome) and the Eastern Roman Empire (Constantinople</a:t>
            </a:r>
            <a:r>
              <a:rPr lang="en-GB" sz="2600" dirty="0" smtClean="0">
                <a:latin typeface="Comic Sans MS"/>
                <a:ea typeface="Calibri"/>
                <a:cs typeface="Comic Sans MS"/>
              </a:rPr>
              <a:t>).</a:t>
            </a:r>
            <a:endParaRPr lang="es-ES" sz="2600" dirty="0" smtClean="0"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6" y="2492896"/>
            <a:ext cx="8567412" cy="421027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895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7302" y="836712"/>
            <a:ext cx="9021417" cy="2131939"/>
          </a:xfrm>
        </p:spPr>
        <p:txBody>
          <a:bodyPr>
            <a:normAutofit/>
          </a:bodyPr>
          <a:lstStyle/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s-ES" sz="2400" dirty="0" smtClean="0">
                <a:latin typeface="Comic Sans MS"/>
                <a:ea typeface="Calibri"/>
                <a:cs typeface="Times New Roman"/>
              </a:rPr>
              <a:t>16) </a:t>
            </a:r>
            <a:r>
              <a:rPr lang="en-GB" sz="2400" dirty="0" smtClean="0">
                <a:latin typeface="Comic Sans MS"/>
                <a:ea typeface="Calibri"/>
                <a:cs typeface="Comic Sans MS"/>
              </a:rPr>
              <a:t>How </a:t>
            </a:r>
            <a:r>
              <a:rPr lang="en-GB" sz="2400" dirty="0">
                <a:latin typeface="Comic Sans MS"/>
                <a:ea typeface="Calibri"/>
                <a:cs typeface="Comic Sans MS"/>
              </a:rPr>
              <a:t>was the fall of the Roman Empire? </a:t>
            </a:r>
            <a:endParaRPr lang="en-GB" sz="2400" dirty="0" smtClean="0">
              <a:latin typeface="Comic Sans MS"/>
              <a:ea typeface="Calibri"/>
              <a:cs typeface="Comic Sans MS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GB" sz="2400" dirty="0" smtClean="0">
                <a:latin typeface="Comic Sans MS"/>
                <a:ea typeface="Calibri"/>
                <a:cs typeface="Times New Roman"/>
              </a:rPr>
              <a:t>In </a:t>
            </a:r>
            <a:r>
              <a:rPr lang="en-GB" sz="2400" dirty="0">
                <a:latin typeface="Comic Sans MS"/>
                <a:ea typeface="Calibri"/>
                <a:cs typeface="Times New Roman"/>
              </a:rPr>
              <a:t>476 A.D. a Germanic tribe called the Heruli and their leader Odoacer defeated the last Roman emperor Romulus Augustulus. </a:t>
            </a:r>
            <a:endParaRPr lang="en-GB" sz="2400" dirty="0" smtClean="0">
              <a:latin typeface="Comic Sans MS"/>
              <a:ea typeface="Calibri"/>
              <a:cs typeface="Times New Roman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32387" y="188640"/>
            <a:ext cx="4627645" cy="5170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2400" dirty="0" smtClean="0">
                <a:latin typeface="Comic Sans MS"/>
                <a:ea typeface="Calibri"/>
                <a:cs typeface="Comic Sans MS"/>
              </a:rPr>
              <a:t>The Fall of the Roman Empire</a:t>
            </a:r>
            <a:endParaRPr lang="en-GB" sz="2400" dirty="0">
              <a:latin typeface="Comic Sans MS"/>
              <a:ea typeface="Calibri"/>
              <a:cs typeface="Comic Sans MS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60" y="2636912"/>
            <a:ext cx="5472132" cy="396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232387" y="2636912"/>
            <a:ext cx="3424402" cy="2940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GB" sz="2400" dirty="0">
                <a:latin typeface="Comic Sans MS"/>
                <a:ea typeface="Calibri"/>
                <a:cs typeface="Times New Roman"/>
              </a:rPr>
              <a:t>Odoacer proclaimed himself king of Italy and sent the Imperial insignia (Imperial symbols) to Constantinople.</a:t>
            </a:r>
            <a:endParaRPr lang="es-ES" sz="2400" dirty="0">
              <a:ea typeface="Calibri"/>
              <a:cs typeface="Times New Roman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68424" y="5550327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Zeno, emperor </a:t>
            </a:r>
            <a:r>
              <a:rPr lang="en-US" dirty="0"/>
              <a:t>of the east </a:t>
            </a:r>
            <a:r>
              <a:rPr lang="en-US" dirty="0" smtClean="0"/>
              <a:t>receiving </a:t>
            </a:r>
            <a:r>
              <a:rPr lang="en-US" dirty="0"/>
              <a:t>the imperial insignia of the deposed emperor of the west 476 ad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8228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indent="-742950" algn="l">
              <a:buFont typeface="+mj-lt"/>
              <a:buAutoNum type="arabicParenR"/>
            </a:pPr>
            <a:r>
              <a:rPr lang="en-GB" sz="2800" dirty="0" smtClean="0">
                <a:latin typeface="Comic Sans MS" panose="030F0702030302020204" pitchFamily="66" charset="0"/>
              </a:rPr>
              <a:t>Do </a:t>
            </a:r>
            <a:r>
              <a:rPr lang="en-GB" sz="2800" dirty="0">
                <a:latin typeface="Comic Sans MS" panose="030F0702030302020204" pitchFamily="66" charset="0"/>
              </a:rPr>
              <a:t>a time line with the three phases of Ancient Rome.</a:t>
            </a:r>
            <a:endParaRPr lang="es-ES" sz="28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430629039"/>
              </p:ext>
            </p:extLst>
          </p:nvPr>
        </p:nvGraphicFramePr>
        <p:xfrm>
          <a:off x="251520" y="1556792"/>
          <a:ext cx="88924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2 Marcador de contenido"/>
          <p:cNvSpPr txBox="1">
            <a:spLocks/>
          </p:cNvSpPr>
          <p:nvPr/>
        </p:nvSpPr>
        <p:spPr>
          <a:xfrm>
            <a:off x="467544" y="3789040"/>
            <a:ext cx="8229600" cy="28083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000" u="sng" dirty="0" smtClean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en-GB" sz="3400" u="sng" dirty="0" smtClean="0">
                <a:latin typeface="+mj-lt"/>
              </a:rPr>
              <a:t>Legend about the Foundation of Rome:</a:t>
            </a:r>
            <a:endParaRPr lang="en-GB" sz="34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The foundation of Rome took place in 753 BC by the twin brothers Romulus and Remus.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Their uncle tried to kill them when they were babies because they could be a menace to their rule</a:t>
            </a:r>
            <a:r>
              <a:rPr lang="en-GB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she-wolf found them and suckled them and thanks to that they could survive.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631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1938"/>
            <a:ext cx="857250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142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GB" dirty="0" smtClean="0"/>
              <a:t>17) Name  some typical </a:t>
            </a:r>
            <a:r>
              <a:rPr lang="en-GB" dirty="0"/>
              <a:t>constructions of any Roman </a:t>
            </a:r>
            <a:r>
              <a:rPr lang="en-GB" dirty="0" smtClean="0"/>
              <a:t>City</a:t>
            </a:r>
            <a:endParaRPr lang="es-ES" dirty="0"/>
          </a:p>
          <a:p>
            <a:pPr marL="0" indent="0">
              <a:buNone/>
            </a:pPr>
            <a:r>
              <a:rPr lang="en-GB" dirty="0" smtClean="0"/>
              <a:t>Some </a:t>
            </a:r>
            <a:r>
              <a:rPr lang="en-GB" dirty="0"/>
              <a:t>typical constructions were </a:t>
            </a:r>
            <a:endParaRPr lang="es-ES" dirty="0"/>
          </a:p>
          <a:p>
            <a:pPr marL="1160463" lvl="0" indent="-536575">
              <a:buFont typeface="Wingdings" panose="05000000000000000000" pitchFamily="2" charset="2"/>
              <a:buChar char="Ø"/>
            </a:pPr>
            <a:r>
              <a:rPr lang="en-GB" dirty="0" smtClean="0"/>
              <a:t>Triumphal arches</a:t>
            </a:r>
            <a:endParaRPr lang="es-ES" dirty="0"/>
          </a:p>
          <a:p>
            <a:pPr marL="1160463" lvl="0" indent="-536575">
              <a:buFont typeface="Wingdings" panose="05000000000000000000" pitchFamily="2" charset="2"/>
              <a:buChar char="Ø"/>
            </a:pPr>
            <a:r>
              <a:rPr lang="en-GB" dirty="0"/>
              <a:t>Roman Baths</a:t>
            </a:r>
            <a:endParaRPr lang="es-ES" dirty="0"/>
          </a:p>
          <a:p>
            <a:pPr marL="1160463" lvl="0" indent="-536575">
              <a:buFont typeface="Wingdings" panose="05000000000000000000" pitchFamily="2" charset="2"/>
              <a:buChar char="Ø"/>
            </a:pPr>
            <a:r>
              <a:rPr lang="en-GB" dirty="0"/>
              <a:t>Amphitheatre (gladiators)</a:t>
            </a:r>
            <a:endParaRPr lang="es-ES" dirty="0"/>
          </a:p>
          <a:p>
            <a:pPr marL="1160463" lvl="0" indent="-536575">
              <a:buFont typeface="Wingdings" panose="05000000000000000000" pitchFamily="2" charset="2"/>
              <a:buChar char="Ø"/>
            </a:pPr>
            <a:r>
              <a:rPr lang="en-GB" dirty="0"/>
              <a:t>Circus (races of horses</a:t>
            </a:r>
            <a:r>
              <a:rPr lang="en-GB" dirty="0" smtClean="0"/>
              <a:t>)</a:t>
            </a:r>
          </a:p>
          <a:p>
            <a:pPr marL="1160463" indent="-536575">
              <a:buFont typeface="Wingdings" panose="05000000000000000000" pitchFamily="2" charset="2"/>
              <a:buChar char="Ø"/>
            </a:pPr>
            <a:r>
              <a:rPr lang="en-GB" dirty="0"/>
              <a:t>Theatres</a:t>
            </a:r>
            <a:endParaRPr lang="es-ES" dirty="0"/>
          </a:p>
          <a:p>
            <a:pPr marL="1160463" lvl="0" indent="-536575">
              <a:buFont typeface="Wingdings" panose="05000000000000000000" pitchFamily="2" charset="2"/>
              <a:buChar char="Ø"/>
            </a:pPr>
            <a:r>
              <a:rPr lang="en-GB" dirty="0" smtClean="0"/>
              <a:t>Aqueducts</a:t>
            </a:r>
            <a:endParaRPr lang="es-ES" dirty="0"/>
          </a:p>
          <a:p>
            <a:pPr marL="1160463" lvl="0" indent="-536575">
              <a:buFont typeface="Wingdings" panose="05000000000000000000" pitchFamily="2" charset="2"/>
              <a:buChar char="Ø"/>
            </a:pPr>
            <a:r>
              <a:rPr lang="en-GB" dirty="0"/>
              <a:t>Bridges</a:t>
            </a:r>
            <a:endParaRPr lang="es-ES" dirty="0"/>
          </a:p>
          <a:p>
            <a:pPr marL="1160463" lvl="0" indent="-536575">
              <a:buFont typeface="Wingdings" panose="05000000000000000000" pitchFamily="2" charset="2"/>
              <a:buChar char="Ø"/>
            </a:pPr>
            <a:r>
              <a:rPr lang="en-GB" dirty="0"/>
              <a:t>Commemorative columns</a:t>
            </a:r>
            <a:endParaRPr lang="es-ES" dirty="0"/>
          </a:p>
          <a:p>
            <a:pPr marL="1160463" lvl="0" indent="-536575">
              <a:buFont typeface="Wingdings" panose="05000000000000000000" pitchFamily="2" charset="2"/>
              <a:buChar char="Ø"/>
            </a:pPr>
            <a:r>
              <a:rPr lang="en-GB" dirty="0"/>
              <a:t>Temples</a:t>
            </a:r>
            <a:endParaRPr lang="es-ES" dirty="0"/>
          </a:p>
          <a:p>
            <a:pPr marL="1160463" lvl="0" indent="-536575">
              <a:buFont typeface="Wingdings" panose="05000000000000000000" pitchFamily="2" charset="2"/>
              <a:buChar char="Ø"/>
            </a:pPr>
            <a:r>
              <a:rPr lang="en-GB" dirty="0"/>
              <a:t>Basilicas</a:t>
            </a:r>
            <a:endParaRPr lang="es-ES" dirty="0"/>
          </a:p>
          <a:p>
            <a:pPr marL="1160463" lvl="0" indent="-536575">
              <a:buFont typeface="Wingdings" panose="05000000000000000000" pitchFamily="2" charset="2"/>
              <a:buChar char="Ø"/>
            </a:pPr>
            <a:r>
              <a:rPr lang="en-GB" dirty="0" smtClean="0"/>
              <a:t>Forums</a:t>
            </a:r>
          </a:p>
          <a:p>
            <a:pPr marL="1160463" lvl="0" indent="-536575">
              <a:buFont typeface="Wingdings" panose="05000000000000000000" pitchFamily="2" charset="2"/>
              <a:buChar char="Ø"/>
            </a:pPr>
            <a:r>
              <a:rPr lang="en-GB" dirty="0" smtClean="0"/>
              <a:t>Roman Roads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5302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136"/>
            <a:ext cx="4762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9512" y="5947747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Triumphal</a:t>
            </a:r>
            <a:r>
              <a:rPr lang="es-ES" dirty="0" smtClean="0"/>
              <a:t> </a:t>
            </a:r>
            <a:r>
              <a:rPr lang="es-ES" dirty="0" err="1" smtClean="0"/>
              <a:t>Arch</a:t>
            </a:r>
            <a:r>
              <a:rPr lang="es-ES" dirty="0" smtClean="0"/>
              <a:t> of </a:t>
            </a:r>
            <a:r>
              <a:rPr lang="es-ES" dirty="0" err="1" smtClean="0"/>
              <a:t>Constantine</a:t>
            </a:r>
            <a:r>
              <a:rPr lang="es-ES" dirty="0" smtClean="0"/>
              <a:t> (Constantino)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00046"/>
            <a:ext cx="5652120" cy="423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83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2" y="476672"/>
            <a:ext cx="8711276" cy="579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3568" y="627511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/>
              <a:t>Roman</a:t>
            </a:r>
            <a:r>
              <a:rPr lang="es-ES" sz="2400" dirty="0" smtClean="0"/>
              <a:t> </a:t>
            </a:r>
            <a:r>
              <a:rPr lang="es-ES" sz="2400" dirty="0" err="1" smtClean="0"/>
              <a:t>Baths</a:t>
            </a:r>
            <a:r>
              <a:rPr lang="es-ES" sz="2400" dirty="0" smtClean="0"/>
              <a:t> of  Caracalla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021152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154"/>
            <a:ext cx="4968552" cy="621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441049" y="611768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/>
              <a:t>Roman</a:t>
            </a:r>
            <a:r>
              <a:rPr lang="es-ES" sz="2400" dirty="0" smtClean="0"/>
              <a:t> </a:t>
            </a:r>
            <a:r>
              <a:rPr lang="es-ES" sz="2400" dirty="0" err="1" smtClean="0"/>
              <a:t>Baths</a:t>
            </a:r>
            <a:r>
              <a:rPr lang="es-ES" sz="2400" dirty="0" smtClean="0"/>
              <a:t> of  Caracalla</a:t>
            </a:r>
            <a:endParaRPr lang="es-E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1" y="165301"/>
            <a:ext cx="4007246" cy="391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523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7"/>
            <a:ext cx="7859599" cy="57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3568" y="627511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Coliseum (amphitheatre)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04108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4147" y="530120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Roman Circus</a:t>
            </a:r>
          </a:p>
          <a:p>
            <a:r>
              <a:rPr lang="en-GB" sz="2400" dirty="0" smtClean="0"/>
              <a:t>Circus </a:t>
            </a:r>
            <a:r>
              <a:rPr lang="en-GB" sz="2400" dirty="0" err="1" smtClean="0"/>
              <a:t>Massimus</a:t>
            </a:r>
            <a:endParaRPr lang="en-GB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" y="116632"/>
            <a:ext cx="678010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588"/>
            <a:ext cx="5046687" cy="330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166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0" y="116632"/>
            <a:ext cx="5328592" cy="659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796136" y="62426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Theatre</a:t>
            </a:r>
          </a:p>
        </p:txBody>
      </p:sp>
    </p:spTree>
    <p:extLst>
      <p:ext uri="{BB962C8B-B14F-4D97-AF65-F5344CB8AC3E}">
        <p14:creationId xmlns:p14="http://schemas.microsoft.com/office/powerpoint/2010/main" val="460183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61653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Roman Temple</a:t>
            </a:r>
            <a:endParaRPr lang="en-GB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61581"/>
            <a:ext cx="5506482" cy="660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705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8332" y="634107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Roman Basilica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909"/>
            <a:ext cx="7996319" cy="605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772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566" y="404664"/>
            <a:ext cx="4752528" cy="5184575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GB" sz="3300" dirty="0" smtClean="0">
                <a:latin typeface="Comic Sans MS" panose="030F0702030302020204" pitchFamily="66" charset="0"/>
              </a:rPr>
              <a:t>2) What </a:t>
            </a:r>
            <a:r>
              <a:rPr lang="en-GB" sz="3300" dirty="0">
                <a:latin typeface="Comic Sans MS" panose="030F0702030302020204" pitchFamily="66" charset="0"/>
              </a:rPr>
              <a:t>three ethnic groups lived in the Italian Peninsula in the 1</a:t>
            </a:r>
            <a:r>
              <a:rPr lang="en-GB" sz="3300" baseline="30000" dirty="0">
                <a:latin typeface="Comic Sans MS" panose="030F0702030302020204" pitchFamily="66" charset="0"/>
              </a:rPr>
              <a:t>st</a:t>
            </a:r>
            <a:r>
              <a:rPr lang="en-GB" sz="3300" dirty="0">
                <a:latin typeface="Comic Sans MS" panose="030F0702030302020204" pitchFamily="66" charset="0"/>
              </a:rPr>
              <a:t> millennium </a:t>
            </a:r>
            <a:r>
              <a:rPr lang="en-GB" sz="3300" dirty="0" smtClean="0">
                <a:latin typeface="Comic Sans MS" panose="030F0702030302020204" pitchFamily="66" charset="0"/>
              </a:rPr>
              <a:t>BC </a:t>
            </a:r>
            <a:r>
              <a:rPr lang="en-GB" sz="3300" dirty="0">
                <a:latin typeface="Comic Sans MS" panose="030F0702030302020204" pitchFamily="66" charset="0"/>
              </a:rPr>
              <a:t>and where were they located</a:t>
            </a:r>
            <a:r>
              <a:rPr lang="en-GB" sz="3300" dirty="0" smtClean="0">
                <a:latin typeface="Comic Sans MS" panose="030F0702030302020204" pitchFamily="66" charset="0"/>
              </a:rPr>
              <a:t>?</a:t>
            </a:r>
          </a:p>
          <a:p>
            <a:pPr marL="0" lvl="0" indent="0">
              <a:buNone/>
            </a:pPr>
            <a:endParaRPr lang="es-ES" sz="3300" dirty="0">
              <a:latin typeface="Comic Sans MS" panose="030F0702030302020204" pitchFamily="66" charset="0"/>
            </a:endParaRPr>
          </a:p>
          <a:p>
            <a:pPr marL="633413" indent="-457200">
              <a:buNone/>
            </a:pPr>
            <a:r>
              <a:rPr lang="en-GB" sz="2800" dirty="0" smtClean="0">
                <a:latin typeface="Comic Sans MS" panose="030F0702030302020204" pitchFamily="66" charset="0"/>
              </a:rPr>
              <a:t>The </a:t>
            </a:r>
            <a:r>
              <a:rPr lang="en-GB" sz="2800" dirty="0">
                <a:latin typeface="Comic Sans MS" panose="030F0702030302020204" pitchFamily="66" charset="0"/>
              </a:rPr>
              <a:t>three ethnic groups were: </a:t>
            </a:r>
            <a:endParaRPr lang="es-ES" sz="2800" dirty="0">
              <a:latin typeface="Comic Sans MS" panose="030F0702030302020204" pitchFamily="66" charset="0"/>
            </a:endParaRPr>
          </a:p>
          <a:p>
            <a:pPr marL="633413" lvl="2" indent="-457200"/>
            <a:r>
              <a:rPr lang="en-GB" sz="2800" dirty="0" smtClean="0">
                <a:latin typeface="Comic Sans MS" panose="030F0702030302020204" pitchFamily="66" charset="0"/>
              </a:rPr>
              <a:t>The </a:t>
            </a:r>
            <a:r>
              <a:rPr lang="en-GB" sz="2800" u="sng" dirty="0" smtClean="0">
                <a:latin typeface="Comic Sans MS" panose="030F0702030302020204" pitchFamily="66" charset="0"/>
              </a:rPr>
              <a:t>Etruscans</a:t>
            </a:r>
            <a:r>
              <a:rPr lang="en-GB" sz="2800" dirty="0" smtClean="0">
                <a:latin typeface="Comic Sans MS" panose="030F0702030302020204" pitchFamily="66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</a:rPr>
              <a:t>that lived in the North, </a:t>
            </a:r>
            <a:endParaRPr lang="es-ES" sz="2800" dirty="0">
              <a:latin typeface="Comic Sans MS" panose="030F0702030302020204" pitchFamily="66" charset="0"/>
            </a:endParaRPr>
          </a:p>
          <a:p>
            <a:pPr marL="633413" lvl="2" indent="-457200"/>
            <a:r>
              <a:rPr lang="en-GB" sz="2800" dirty="0">
                <a:latin typeface="Comic Sans MS" panose="030F0702030302020204" pitchFamily="66" charset="0"/>
              </a:rPr>
              <a:t>The </a:t>
            </a:r>
            <a:r>
              <a:rPr lang="en-GB" sz="2800" u="sng" dirty="0" smtClean="0">
                <a:latin typeface="Comic Sans MS" panose="030F0702030302020204" pitchFamily="66" charset="0"/>
              </a:rPr>
              <a:t>Latins</a:t>
            </a:r>
            <a:r>
              <a:rPr lang="en-GB" sz="2800" dirty="0" smtClean="0">
                <a:latin typeface="Comic Sans MS" panose="030F0702030302020204" pitchFamily="66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</a:rPr>
              <a:t>that lived in the centre and </a:t>
            </a:r>
            <a:endParaRPr lang="es-ES" sz="2800" dirty="0">
              <a:latin typeface="Comic Sans MS" panose="030F0702030302020204" pitchFamily="66" charset="0"/>
            </a:endParaRPr>
          </a:p>
          <a:p>
            <a:pPr marL="633413" lvl="2" indent="-457200"/>
            <a:r>
              <a:rPr lang="en-GB" sz="2800" dirty="0">
                <a:latin typeface="Comic Sans MS" panose="030F0702030302020204" pitchFamily="66" charset="0"/>
              </a:rPr>
              <a:t>The </a:t>
            </a:r>
            <a:r>
              <a:rPr lang="en-GB" sz="2800" u="sng" dirty="0" smtClean="0">
                <a:latin typeface="Comic Sans MS" panose="030F0702030302020204" pitchFamily="66" charset="0"/>
              </a:rPr>
              <a:t>Greeks</a:t>
            </a:r>
            <a:r>
              <a:rPr lang="en-GB" sz="2800" dirty="0" smtClean="0">
                <a:latin typeface="Comic Sans MS" panose="030F0702030302020204" pitchFamily="66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</a:rPr>
              <a:t>that lived in the </a:t>
            </a:r>
            <a:r>
              <a:rPr lang="en-GB" sz="2800" dirty="0" smtClean="0">
                <a:latin typeface="Comic Sans MS" panose="030F0702030302020204" pitchFamily="66" charset="0"/>
              </a:rPr>
              <a:t>South</a:t>
            </a:r>
            <a:endParaRPr lang="es-ES" sz="2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40788"/>
            <a:ext cx="4078020" cy="5555729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17848" y="634997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Forum of Rome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2" y="188639"/>
            <a:ext cx="7061100" cy="62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444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6" y="20229"/>
            <a:ext cx="8565976" cy="628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61246" y="6488668"/>
            <a:ext cx="428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Roman Roads seen as a map of the subway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06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36257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9512" y="42210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Roman Roads </a:t>
            </a:r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75364"/>
            <a:ext cx="4402426" cy="566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964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27" y="50046"/>
            <a:ext cx="4134014" cy="664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0" y="476672"/>
            <a:ext cx="4518650" cy="553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525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77"/>
          <a:stretch/>
        </p:blipFill>
        <p:spPr bwMode="auto">
          <a:xfrm>
            <a:off x="179512" y="188640"/>
            <a:ext cx="2448272" cy="593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7" r="21167" b="49807"/>
          <a:stretch/>
        </p:blipFill>
        <p:spPr bwMode="auto">
          <a:xfrm>
            <a:off x="3028051" y="836712"/>
            <a:ext cx="6082976" cy="59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269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566" y="1412776"/>
            <a:ext cx="8991434" cy="5256583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GB" sz="2800" dirty="0" smtClean="0">
                <a:latin typeface="Comic Sans MS"/>
                <a:ea typeface="Calibri"/>
                <a:cs typeface="Comic Sans MS"/>
              </a:rPr>
              <a:t>3) What </a:t>
            </a:r>
            <a:r>
              <a:rPr lang="en-GB" sz="2800" dirty="0">
                <a:latin typeface="Comic Sans MS"/>
                <a:ea typeface="Calibri"/>
                <a:cs typeface="Comic Sans MS"/>
              </a:rPr>
              <a:t>was the first political system of Rome and what were its characteristics</a:t>
            </a:r>
            <a:r>
              <a:rPr lang="en-GB" sz="2800" dirty="0" smtClean="0">
                <a:latin typeface="Comic Sans MS"/>
                <a:ea typeface="Calibri"/>
                <a:cs typeface="Comic Sans MS"/>
              </a:rPr>
              <a:t>?</a:t>
            </a:r>
            <a:endParaRPr lang="es-ES" sz="2400" dirty="0">
              <a:ea typeface="Calibri"/>
              <a:cs typeface="Comic Sans MS"/>
            </a:endParaRPr>
          </a:p>
          <a:p>
            <a:pPr marL="5715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latin typeface="Comic Sans MS"/>
                <a:ea typeface="Calibri"/>
                <a:cs typeface="Comic Sans MS"/>
              </a:rPr>
              <a:t>The first political system of Rome was the </a:t>
            </a:r>
            <a:r>
              <a:rPr lang="en-GB" sz="2800" u="sng" dirty="0">
                <a:latin typeface="Comic Sans MS"/>
                <a:ea typeface="Calibri"/>
                <a:cs typeface="Comic Sans MS"/>
              </a:rPr>
              <a:t>monarchy</a:t>
            </a:r>
            <a:r>
              <a:rPr lang="en-GB" sz="2800" dirty="0">
                <a:latin typeface="Comic Sans MS"/>
                <a:ea typeface="Calibri"/>
                <a:cs typeface="Comic Sans MS"/>
              </a:rPr>
              <a:t>. </a:t>
            </a:r>
            <a:endParaRPr lang="es-ES" sz="2400" dirty="0">
              <a:ea typeface="Calibri"/>
              <a:cs typeface="Times New Roman"/>
            </a:endParaRPr>
          </a:p>
          <a:p>
            <a:pPr marL="5715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latin typeface="Comic Sans MS"/>
                <a:ea typeface="Calibri"/>
                <a:cs typeface="Comic Sans MS"/>
              </a:rPr>
              <a:t>Its characteristics were that the king ruled with absolute power and that he was given advice by the senate</a:t>
            </a:r>
            <a:r>
              <a:rPr lang="en-GB" sz="2800" dirty="0" smtClean="0">
                <a:latin typeface="Comic Sans MS"/>
                <a:ea typeface="Calibri"/>
                <a:cs typeface="Comic Sans MS"/>
              </a:rPr>
              <a:t>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GB" sz="2800" dirty="0" smtClean="0">
                <a:latin typeface="Comic Sans MS"/>
                <a:ea typeface="Calibri"/>
                <a:cs typeface="Comic Sans MS"/>
              </a:rPr>
              <a:t>4) What </a:t>
            </a:r>
            <a:r>
              <a:rPr lang="en-GB" sz="2800" dirty="0">
                <a:latin typeface="Comic Sans MS"/>
                <a:ea typeface="Calibri"/>
                <a:cs typeface="Comic Sans MS"/>
              </a:rPr>
              <a:t>was the function of the </a:t>
            </a:r>
            <a:r>
              <a:rPr lang="en-GB" sz="2800" u="sng" dirty="0">
                <a:latin typeface="Comic Sans MS"/>
                <a:ea typeface="Calibri"/>
                <a:cs typeface="Comic Sans MS"/>
              </a:rPr>
              <a:t>Senate</a:t>
            </a:r>
            <a:r>
              <a:rPr lang="en-GB" sz="2800" dirty="0" smtClean="0">
                <a:latin typeface="Comic Sans MS"/>
                <a:ea typeface="Calibri"/>
                <a:cs typeface="Comic Sans MS"/>
              </a:rPr>
              <a:t>?</a:t>
            </a:r>
            <a:endParaRPr lang="es-ES" sz="2800" dirty="0">
              <a:ea typeface="Calibri"/>
              <a:cs typeface="Comic Sans MS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latin typeface="Comic Sans MS"/>
                <a:ea typeface="Calibri"/>
                <a:cs typeface="Comic Sans MS"/>
              </a:rPr>
              <a:t>The function of the Senate was to give advice to the king on some matters.</a:t>
            </a:r>
            <a:endParaRPr lang="es-ES" sz="2800" dirty="0">
              <a:ea typeface="Calibri"/>
              <a:cs typeface="Times New Roman"/>
            </a:endParaRP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es-ES" sz="2400" dirty="0" smtClean="0">
              <a:ea typeface="Calibri"/>
              <a:cs typeface="Times New Roman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232387" y="260648"/>
            <a:ext cx="316835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Berlin Sans FB" panose="020E0602020502020306" pitchFamily="34" charset="0"/>
              </a:rPr>
              <a:t>Monarchy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16383"/>
            <a:ext cx="2088232" cy="131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965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7" y="620688"/>
            <a:ext cx="84772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7257" y="5729389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Senate of Rome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15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2808312"/>
          </a:xfrm>
        </p:spPr>
        <p:txBody>
          <a:bodyPr/>
          <a:lstStyle/>
          <a:p>
            <a:pPr marL="0" lvl="0" indent="0">
              <a:lnSpc>
                <a:spcPct val="115000"/>
              </a:lnSpc>
              <a:buNone/>
            </a:pPr>
            <a:r>
              <a:rPr lang="en-GB" sz="2800" dirty="0" smtClean="0">
                <a:latin typeface="Comic Sans MS"/>
                <a:ea typeface="Calibri"/>
                <a:cs typeface="Comic Sans MS"/>
              </a:rPr>
              <a:t>5) When </a:t>
            </a:r>
            <a:r>
              <a:rPr lang="en-GB" sz="2800" dirty="0">
                <a:latin typeface="Comic Sans MS"/>
                <a:ea typeface="Calibri"/>
                <a:cs typeface="Comic Sans MS"/>
              </a:rPr>
              <a:t>was the Republic proclaimed and how did it happen</a:t>
            </a:r>
            <a:r>
              <a:rPr lang="en-GB" sz="2800" dirty="0" smtClean="0">
                <a:latin typeface="Comic Sans MS"/>
                <a:ea typeface="Calibri"/>
                <a:cs typeface="Comic Sans MS"/>
              </a:rPr>
              <a:t>?</a:t>
            </a:r>
            <a:endParaRPr lang="es-ES" sz="2800" dirty="0">
              <a:ea typeface="Calibri"/>
              <a:cs typeface="Comic Sans MS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latin typeface="Comic Sans MS"/>
                <a:ea typeface="Calibri"/>
                <a:cs typeface="Comic Sans MS"/>
              </a:rPr>
              <a:t>In 509 B.C. there was a popular revolt and the last Etruscan king was expelled. After this the Republic was proclaimed.</a:t>
            </a:r>
            <a:endParaRPr lang="es-ES" sz="28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67544" y="3501008"/>
            <a:ext cx="8229600" cy="28083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000" u="sng" dirty="0" smtClean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en-GB" sz="2800" u="sng" dirty="0" smtClean="0">
                <a:latin typeface="Bell MT" panose="02020503060305020303" pitchFamily="18" charset="0"/>
              </a:rPr>
              <a:t>Extra </a:t>
            </a:r>
            <a:r>
              <a:rPr lang="en-GB" sz="2800" u="sng" dirty="0">
                <a:latin typeface="Bell MT" panose="02020503060305020303" pitchFamily="18" charset="0"/>
              </a:rPr>
              <a:t>Information:</a:t>
            </a:r>
          </a:p>
          <a:p>
            <a:pPr marL="0" indent="0">
              <a:buNone/>
            </a:pPr>
            <a:r>
              <a:rPr lang="en-GB" sz="2800" dirty="0">
                <a:latin typeface="Bell MT" panose="02020503060305020303" pitchFamily="18" charset="0"/>
              </a:rPr>
              <a:t>There is a </a:t>
            </a:r>
            <a:r>
              <a:rPr lang="en-GB" sz="2800" dirty="0" smtClean="0">
                <a:latin typeface="Bell MT" panose="02020503060305020303" pitchFamily="18" charset="0"/>
              </a:rPr>
              <a:t>story that </a:t>
            </a:r>
            <a:r>
              <a:rPr lang="en-GB" sz="2800" dirty="0">
                <a:latin typeface="Bell MT" panose="02020503060305020303" pitchFamily="18" charset="0"/>
              </a:rPr>
              <a:t>says </a:t>
            </a:r>
            <a:r>
              <a:rPr lang="en-GB" sz="2800" dirty="0" smtClean="0">
                <a:latin typeface="Bell MT" panose="02020503060305020303" pitchFamily="18" charset="0"/>
              </a:rPr>
              <a:t>that </a:t>
            </a:r>
            <a:r>
              <a:rPr lang="en-GB" sz="2800" dirty="0">
                <a:latin typeface="Bell MT" panose="02020503060305020303" pitchFamily="18" charset="0"/>
              </a:rPr>
              <a:t>the last Etruscan king </a:t>
            </a:r>
            <a:r>
              <a:rPr lang="en-GB" sz="2800" dirty="0" smtClean="0">
                <a:latin typeface="Bell MT" panose="02020503060305020303" pitchFamily="18" charset="0"/>
              </a:rPr>
              <a:t>Tarquin </a:t>
            </a:r>
            <a:r>
              <a:rPr lang="en-GB" sz="2800" dirty="0">
                <a:latin typeface="Bell MT" panose="02020503060305020303" pitchFamily="18" charset="0"/>
              </a:rPr>
              <a:t>the Proud </a:t>
            </a:r>
            <a:r>
              <a:rPr lang="en-GB" sz="2800" dirty="0" smtClean="0">
                <a:latin typeface="Bell MT" panose="02020503060305020303" pitchFamily="18" charset="0"/>
              </a:rPr>
              <a:t>(</a:t>
            </a:r>
            <a:r>
              <a:rPr lang="en-GB" sz="2800" dirty="0" err="1" smtClean="0">
                <a:latin typeface="Bell MT" panose="02020503060305020303" pitchFamily="18" charset="0"/>
              </a:rPr>
              <a:t>Tarquinio</a:t>
            </a:r>
            <a:r>
              <a:rPr lang="en-GB" sz="2800" dirty="0" smtClean="0">
                <a:latin typeface="Bell MT" panose="02020503060305020303" pitchFamily="18" charset="0"/>
              </a:rPr>
              <a:t> </a:t>
            </a:r>
            <a:r>
              <a:rPr lang="en-GB" sz="2800" dirty="0">
                <a:latin typeface="Bell MT" panose="02020503060305020303" pitchFamily="18" charset="0"/>
              </a:rPr>
              <a:t>el </a:t>
            </a:r>
            <a:r>
              <a:rPr lang="en-GB" sz="2800" dirty="0" err="1">
                <a:latin typeface="Bell MT" panose="02020503060305020303" pitchFamily="18" charset="0"/>
              </a:rPr>
              <a:t>Soberbio</a:t>
            </a:r>
            <a:r>
              <a:rPr lang="en-GB" sz="2800" dirty="0">
                <a:latin typeface="Bell MT" panose="02020503060305020303" pitchFamily="18" charset="0"/>
              </a:rPr>
              <a:t>) </a:t>
            </a:r>
            <a:r>
              <a:rPr lang="en-GB" sz="2800" dirty="0" smtClean="0">
                <a:latin typeface="Bell MT" panose="02020503060305020303" pitchFamily="18" charset="0"/>
              </a:rPr>
              <a:t>had abused </a:t>
            </a:r>
            <a:r>
              <a:rPr lang="en-GB" sz="2800" dirty="0">
                <a:latin typeface="Bell MT" panose="02020503060305020303" pitchFamily="18" charset="0"/>
              </a:rPr>
              <a:t>of a Roman </a:t>
            </a:r>
            <a:r>
              <a:rPr lang="en-GB" sz="2800" dirty="0" smtClean="0">
                <a:latin typeface="Bell MT" panose="02020503060305020303" pitchFamily="18" charset="0"/>
              </a:rPr>
              <a:t>noblewoman, </a:t>
            </a:r>
            <a:r>
              <a:rPr lang="en-GB" sz="2800" dirty="0">
                <a:latin typeface="Bell MT" panose="02020503060305020303" pitchFamily="18" charset="0"/>
              </a:rPr>
              <a:t>called </a:t>
            </a:r>
            <a:r>
              <a:rPr lang="en-GB" sz="2800" dirty="0" smtClean="0">
                <a:latin typeface="Bell MT" panose="02020503060305020303" pitchFamily="18" charset="0"/>
              </a:rPr>
              <a:t>Lucretia. And because of that the people of Rome rebelled against him and expelled him of Rome.</a:t>
            </a:r>
            <a:endParaRPr lang="en-GB" sz="2800" dirty="0">
              <a:latin typeface="Bell MT" panose="020205030603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2691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566" y="1988840"/>
            <a:ext cx="8991434" cy="4680519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GB" sz="2800" dirty="0" smtClean="0">
                <a:latin typeface="Comic Sans MS"/>
                <a:ea typeface="Calibri"/>
                <a:cs typeface="Comic Sans MS"/>
              </a:rPr>
              <a:t>6) </a:t>
            </a:r>
            <a:r>
              <a:rPr lang="en-GB" sz="2800" dirty="0">
                <a:latin typeface="Comic Sans MS"/>
                <a:ea typeface="Calibri"/>
                <a:cs typeface="Comic Sans MS"/>
              </a:rPr>
              <a:t>What </a:t>
            </a:r>
            <a:r>
              <a:rPr lang="en-GB" sz="2800" dirty="0" smtClean="0">
                <a:latin typeface="Comic Sans MS"/>
                <a:ea typeface="Calibri"/>
                <a:cs typeface="Comic Sans MS"/>
              </a:rPr>
              <a:t>were the patricians?</a:t>
            </a:r>
            <a:endParaRPr lang="es-ES" sz="2400" dirty="0">
              <a:ea typeface="Calibri"/>
              <a:cs typeface="Comic Sans MS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2800" dirty="0">
                <a:latin typeface="Comic Sans MS"/>
                <a:ea typeface="Calibri"/>
                <a:cs typeface="Comic Sans MS"/>
              </a:rPr>
              <a:t>Patricians were the descendants of aristocratic families that founded Rome. They owned all the land and governed the city. </a:t>
            </a:r>
            <a:endParaRPr lang="es-ES" sz="2400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en-GB" sz="2800" dirty="0" smtClean="0">
                <a:latin typeface="Comic Sans MS"/>
                <a:ea typeface="Calibri"/>
                <a:cs typeface="Comic Sans MS"/>
              </a:rPr>
              <a:t>7) Who </a:t>
            </a:r>
            <a:r>
              <a:rPr lang="en-GB" sz="2800" dirty="0">
                <a:latin typeface="Comic Sans MS"/>
                <a:ea typeface="Calibri"/>
                <a:cs typeface="Comic Sans MS"/>
              </a:rPr>
              <a:t>were the plebeians? 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GB" sz="2800" dirty="0" smtClean="0">
                <a:latin typeface="Comic Sans MS"/>
                <a:ea typeface="Calibri"/>
                <a:cs typeface="Comic Sans MS"/>
              </a:rPr>
              <a:t>Plebeians </a:t>
            </a:r>
            <a:r>
              <a:rPr lang="en-GB" sz="2800" dirty="0">
                <a:latin typeface="Comic Sans MS"/>
                <a:ea typeface="Calibri"/>
                <a:cs typeface="Comic Sans MS"/>
              </a:rPr>
              <a:t>were the majority of the population. They were peasants, artisans and traders. They had no political rights.</a:t>
            </a:r>
            <a:endParaRPr lang="es-ES" sz="2400" dirty="0">
              <a:ea typeface="Calibri"/>
              <a:cs typeface="Times New Roman"/>
            </a:endParaRP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es-ES" sz="2400" dirty="0" smtClean="0">
              <a:ea typeface="Calibri"/>
              <a:cs typeface="Times New Roman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232387" y="260648"/>
            <a:ext cx="316835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Berlin Sans FB" panose="020E0602020502020306" pitchFamily="34" charset="0"/>
              </a:rPr>
              <a:t>Republic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32387" y="1196752"/>
            <a:ext cx="6859894" cy="5170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2400" dirty="0">
                <a:latin typeface="Comic Sans MS"/>
                <a:ea typeface="Calibri"/>
                <a:cs typeface="Comic Sans MS"/>
              </a:rPr>
              <a:t>The Conflict between Patricians and Plebeians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11" y="-83230"/>
            <a:ext cx="2301751" cy="222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978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0862" y="260648"/>
            <a:ext cx="9013138" cy="2592288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GB" sz="2800" dirty="0" smtClean="0">
                <a:latin typeface="Comic Sans MS"/>
                <a:ea typeface="Calibri"/>
                <a:cs typeface="Comic Sans MS"/>
              </a:rPr>
              <a:t>8) </a:t>
            </a:r>
            <a:r>
              <a:rPr lang="en-GB" sz="2400" dirty="0">
                <a:latin typeface="Comic Sans MS"/>
                <a:ea typeface="Calibri"/>
                <a:cs typeface="Comic Sans MS"/>
              </a:rPr>
              <a:t>Explain the conflict between Patricians and Plebeians.</a:t>
            </a:r>
            <a:endParaRPr lang="es-ES" sz="2000" dirty="0">
              <a:ea typeface="Calibri"/>
              <a:cs typeface="Comic Sans MS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latin typeface="Comic Sans MS"/>
                <a:ea typeface="Calibri"/>
                <a:cs typeface="Comic Sans MS"/>
              </a:rPr>
              <a:t>It was a social and political conflict between patricians and plebeians. It took place </a:t>
            </a:r>
            <a:r>
              <a:rPr lang="en-GB" sz="2400" dirty="0" smtClean="0">
                <a:latin typeface="Comic Sans MS"/>
                <a:ea typeface="Calibri"/>
                <a:cs typeface="Comic Sans MS"/>
              </a:rPr>
              <a:t>during </a:t>
            </a:r>
            <a:r>
              <a:rPr lang="en-GB" sz="2400" dirty="0">
                <a:latin typeface="Comic Sans MS"/>
                <a:ea typeface="Calibri"/>
                <a:cs typeface="Comic Sans MS"/>
              </a:rPr>
              <a:t>the Republic and lasted more than two centuries. The conflict finished when the plebeians </a:t>
            </a:r>
            <a:r>
              <a:rPr lang="en-GB" sz="2400" dirty="0" smtClean="0">
                <a:latin typeface="Comic Sans MS"/>
                <a:ea typeface="Calibri"/>
                <a:cs typeface="Comic Sans MS"/>
              </a:rPr>
              <a:t>had </a:t>
            </a:r>
            <a:r>
              <a:rPr lang="en-GB" sz="2400" dirty="0">
                <a:latin typeface="Comic Sans MS"/>
                <a:ea typeface="Calibri"/>
                <a:cs typeface="Comic Sans MS"/>
              </a:rPr>
              <a:t>the same political rights as the patricians</a:t>
            </a:r>
            <a:r>
              <a:rPr lang="en-GB" sz="2400" dirty="0" smtClean="0">
                <a:latin typeface="Comic Sans MS"/>
                <a:ea typeface="Calibri"/>
                <a:cs typeface="Comic Sans MS"/>
              </a:rPr>
              <a:t>.</a:t>
            </a: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es-ES" sz="2000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es-ES" sz="2400" dirty="0" smtClean="0">
              <a:ea typeface="Calibri"/>
              <a:cs typeface="Times New Roman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8" y="2812617"/>
            <a:ext cx="5331578" cy="3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0" b="4283"/>
          <a:stretch/>
        </p:blipFill>
        <p:spPr bwMode="auto">
          <a:xfrm>
            <a:off x="5675112" y="2564904"/>
            <a:ext cx="3403430" cy="413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689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60423" cy="562074"/>
          </a:xfr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/>
              <a:t>Expansion of Rome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66455"/>
            <a:ext cx="8460423" cy="5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7583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2944</TotalTime>
  <Words>1020</Words>
  <Application>Microsoft Office PowerPoint</Application>
  <PresentationFormat>Presentación en pantalla (4:3)</PresentationFormat>
  <Paragraphs>127</Paragraphs>
  <Slides>34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Office</vt:lpstr>
      <vt:lpstr>Unit 9: Ancient Rome </vt:lpstr>
      <vt:lpstr>Do a time line with the three phases of Ancient Rome.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Expansion of Rome</vt:lpstr>
      <vt:lpstr>Presentación de PowerPoint</vt:lpstr>
      <vt:lpstr>There are some interesting animated videos about the Punic Wars in my web page.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Ancient Rome </dc:title>
  <dc:creator>Gema de la Torre</dc:creator>
  <cp:lastModifiedBy>Gema de la Torre</cp:lastModifiedBy>
  <cp:revision>53</cp:revision>
  <dcterms:created xsi:type="dcterms:W3CDTF">2020-05-15T18:59:38Z</dcterms:created>
  <dcterms:modified xsi:type="dcterms:W3CDTF">2020-09-20T10:29:12Z</dcterms:modified>
</cp:coreProperties>
</file>