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9144000" cy="6858000" type="screen4x3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4">
                <a:lumMod val="40000"/>
                <a:lumOff val="60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F79B54BF-E043-4FB8-AA8E-3E729C60AF8B}" type="datetime">
              <a:rPr lang="es-ES" sz="1200" b="0" strike="noStrike" spc="-1">
                <a:solidFill>
                  <a:srgbClr val="8B8B8B"/>
                </a:solidFill>
                <a:latin typeface="Calibri"/>
              </a:rPr>
              <a:t>02/04/2021</a:t>
            </a:fld>
            <a:endParaRPr lang="es-E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8B4EF2D-C016-4683-A938-8BEA65E35100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ES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4">
                <a:lumMod val="40000"/>
                <a:lumOff val="60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Segundo nivel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EF9F23B4-E8A0-4793-AB44-CB633BA08D97}" type="datetime">
              <a:rPr lang="es-ES" sz="1200" b="0" strike="noStrike" spc="-1">
                <a:solidFill>
                  <a:srgbClr val="8B8B8B"/>
                </a:solidFill>
                <a:latin typeface="Calibri"/>
              </a:rPr>
              <a:t>02/04/2021</a:t>
            </a:fld>
            <a:endParaRPr lang="es-E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A89080D-C4DB-4603-AF7C-D9FC24D9C06C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4">
                <a:lumMod val="40000"/>
                <a:lumOff val="60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E7618444-460D-4F0E-A34A-9293E7F00B8D}" type="datetime">
              <a:rPr lang="es-ES" sz="1200" b="0" strike="noStrike" spc="-1">
                <a:solidFill>
                  <a:srgbClr val="8B8B8B"/>
                </a:solidFill>
                <a:latin typeface="Calibri"/>
              </a:rPr>
              <a:t>02/04/2021</a:t>
            </a:fld>
            <a:endParaRPr lang="es-ES" sz="12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F5031B6-B507-46B1-9ECE-44557C1FEBA3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ES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683640" y="141264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6600" b="0" strike="noStrike" spc="-1" dirty="0" err="1">
                <a:solidFill>
                  <a:srgbClr val="000000"/>
                </a:solidFill>
                <a:latin typeface="Script MT Bold" panose="03040602040607080904" pitchFamily="66" charset="0"/>
              </a:rPr>
              <a:t>Unit</a:t>
            </a:r>
            <a:r>
              <a:rPr lang="es-ES" sz="6600" b="0" strike="noStrike" spc="-1" dirty="0">
                <a:solidFill>
                  <a:srgbClr val="000000"/>
                </a:solidFill>
                <a:latin typeface="Script MT Bold" panose="03040602040607080904" pitchFamily="66" charset="0"/>
              </a:rPr>
              <a:t> 6: </a:t>
            </a:r>
            <a:r>
              <a:rPr lang="es-ES" sz="6600" b="0" strike="noStrike" spc="-1" dirty="0" err="1">
                <a:solidFill>
                  <a:srgbClr val="000000"/>
                </a:solidFill>
                <a:latin typeface="Script MT Bold" panose="03040602040607080904" pitchFamily="66" charset="0"/>
              </a:rPr>
              <a:t>Prehistory</a:t>
            </a:r>
            <a:endParaRPr lang="es-ES" sz="6600" b="0" strike="noStrike" spc="-1" dirty="0">
              <a:solidFill>
                <a:srgbClr val="000000"/>
              </a:solidFill>
              <a:latin typeface="Script MT Bold" panose="030406020406070809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"/>
          <p:cNvPicPr/>
          <p:nvPr/>
        </p:nvPicPr>
        <p:blipFill>
          <a:blip r:embed="rId2"/>
          <a:stretch/>
        </p:blipFill>
        <p:spPr>
          <a:xfrm>
            <a:off x="1321920" y="116640"/>
            <a:ext cx="6421320" cy="662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3"/>
          <p:cNvPicPr/>
          <p:nvPr/>
        </p:nvPicPr>
        <p:blipFill>
          <a:blip r:embed="rId2"/>
          <a:stretch/>
        </p:blipFill>
        <p:spPr>
          <a:xfrm>
            <a:off x="179640" y="359280"/>
            <a:ext cx="8830800" cy="543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n 136"/>
          <p:cNvPicPr/>
          <p:nvPr/>
        </p:nvPicPr>
        <p:blipFill>
          <a:blip r:embed="rId2"/>
          <a:stretch/>
        </p:blipFill>
        <p:spPr>
          <a:xfrm>
            <a:off x="580320" y="504000"/>
            <a:ext cx="7987680" cy="5841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3"/>
          <p:cNvPicPr/>
          <p:nvPr/>
        </p:nvPicPr>
        <p:blipFill>
          <a:blip r:embed="rId2"/>
          <a:stretch/>
        </p:blipFill>
        <p:spPr>
          <a:xfrm>
            <a:off x="252360" y="332640"/>
            <a:ext cx="8337600" cy="597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/>
          <p:nvPr/>
        </p:nvPicPr>
        <p:blipFill>
          <a:blip r:embed="rId2"/>
          <a:stretch/>
        </p:blipFill>
        <p:spPr>
          <a:xfrm>
            <a:off x="323640" y="332640"/>
            <a:ext cx="5400360" cy="6121080"/>
          </a:xfrm>
          <a:prstGeom prst="rect">
            <a:avLst/>
          </a:prstGeom>
          <a:ln w="28440">
            <a:solidFill>
              <a:schemeClr val="tx1"/>
            </a:solidFill>
            <a:miter/>
          </a:ln>
        </p:spPr>
      </p:pic>
      <p:pic>
        <p:nvPicPr>
          <p:cNvPr id="140" name="Picture 3"/>
          <p:cNvPicPr/>
          <p:nvPr/>
        </p:nvPicPr>
        <p:blipFill>
          <a:blip r:embed="rId3"/>
          <a:stretch/>
        </p:blipFill>
        <p:spPr>
          <a:xfrm>
            <a:off x="4284000" y="620640"/>
            <a:ext cx="4608000" cy="2304000"/>
          </a:xfrm>
          <a:prstGeom prst="rect">
            <a:avLst/>
          </a:prstGeom>
          <a:ln w="28440">
            <a:solidFill>
              <a:schemeClr val="tx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"/>
          <p:cNvPicPr/>
          <p:nvPr/>
        </p:nvPicPr>
        <p:blipFill>
          <a:blip r:embed="rId2"/>
          <a:stretch/>
        </p:blipFill>
        <p:spPr>
          <a:xfrm>
            <a:off x="179640" y="548640"/>
            <a:ext cx="8693280" cy="583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37" y="96715"/>
            <a:ext cx="7835203" cy="658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12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3"/>
          <p:cNvPicPr/>
          <p:nvPr/>
        </p:nvPicPr>
        <p:blipFill>
          <a:blip r:embed="rId2"/>
          <a:stretch/>
        </p:blipFill>
        <p:spPr>
          <a:xfrm>
            <a:off x="323640" y="404640"/>
            <a:ext cx="8356320" cy="518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4"/>
          <p:cNvPicPr/>
          <p:nvPr/>
        </p:nvPicPr>
        <p:blipFill>
          <a:blip r:embed="rId2"/>
          <a:stretch/>
        </p:blipFill>
        <p:spPr>
          <a:xfrm>
            <a:off x="2195640" y="188640"/>
            <a:ext cx="4896360" cy="659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/>
          <p:cNvPicPr/>
          <p:nvPr/>
        </p:nvPicPr>
        <p:blipFill>
          <a:blip r:embed="rId2"/>
          <a:stretch/>
        </p:blipFill>
        <p:spPr>
          <a:xfrm>
            <a:off x="539640" y="908640"/>
            <a:ext cx="7677720" cy="424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n 4"/>
          <p:cNvPicPr/>
          <p:nvPr/>
        </p:nvPicPr>
        <p:blipFill>
          <a:blip r:embed="rId2"/>
          <a:stretch/>
        </p:blipFill>
        <p:spPr>
          <a:xfrm rot="4200">
            <a:off x="5689440" y="2809440"/>
            <a:ext cx="2877480" cy="3706200"/>
          </a:xfrm>
          <a:prstGeom prst="rect">
            <a:avLst/>
          </a:prstGeom>
          <a:ln>
            <a:noFill/>
          </a:ln>
        </p:spPr>
      </p:pic>
      <p:sp>
        <p:nvSpPr>
          <p:cNvPr id="125" name="TextShape 1"/>
          <p:cNvSpPr txBox="1"/>
          <p:nvPr/>
        </p:nvSpPr>
        <p:spPr>
          <a:xfrm>
            <a:off x="457200" y="274680"/>
            <a:ext cx="8229240" cy="1325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es-ES" sz="4800" b="0" strike="noStrike" spc="-1" dirty="0" err="1" smtClean="0">
                <a:solidFill>
                  <a:srgbClr val="000000"/>
                </a:solidFill>
                <a:latin typeface="Arial Rounded MT Bold"/>
              </a:rPr>
              <a:t>Paleolithic</a:t>
            </a:r>
            <a:r>
              <a:rPr dirty="0"/>
              <a:t/>
            </a:r>
            <a:br>
              <a:rPr dirty="0"/>
            </a:br>
            <a:r>
              <a:rPr lang="es-ES" sz="4800" b="0" strike="noStrike" spc="-1" dirty="0">
                <a:solidFill>
                  <a:srgbClr val="000000"/>
                </a:solidFill>
                <a:latin typeface="Arial Rounded MT Bold"/>
              </a:rPr>
              <a:t>-Human </a:t>
            </a:r>
            <a:r>
              <a:rPr lang="es-ES" sz="4800" b="0" strike="noStrike" spc="-1" dirty="0" err="1">
                <a:solidFill>
                  <a:srgbClr val="000000"/>
                </a:solidFill>
                <a:latin typeface="Arial Rounded MT Bold"/>
              </a:rPr>
              <a:t>Evolution</a:t>
            </a:r>
            <a:r>
              <a:rPr lang="es-ES" sz="4800" b="0" strike="noStrike" spc="-1" dirty="0">
                <a:solidFill>
                  <a:srgbClr val="000000"/>
                </a:solidFill>
                <a:latin typeface="Arial Rounded MT Bold"/>
              </a:rPr>
              <a:t>-</a:t>
            </a:r>
            <a:endParaRPr lang="es-ES" sz="4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457200" y="1600200"/>
            <a:ext cx="8229240" cy="2863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AutoNum type="arabicParenR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Where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did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first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hominids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come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from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?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first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hominids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came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from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Africa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They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came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from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Rift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Valley.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s-ES" sz="3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s-ES" sz="3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s-E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TextShape 3"/>
          <p:cNvSpPr txBox="1"/>
          <p:nvPr/>
        </p:nvSpPr>
        <p:spPr>
          <a:xfrm>
            <a:off x="457560" y="3528000"/>
            <a:ext cx="5086440" cy="3141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</a:rPr>
              <a:t>2) What is a hominid? 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s-ES" sz="3200" b="0" strike="noStrike" spc="-1">
                <a:solidFill>
                  <a:srgbClr val="000000"/>
                </a:solidFill>
                <a:latin typeface="Calibri"/>
              </a:rPr>
              <a:t>A hominid is a species that looks like a human because he walks on two legs, but he is not a human.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/>
          <p:cNvPicPr/>
          <p:nvPr/>
        </p:nvPicPr>
        <p:blipFill>
          <a:blip r:embed="rId2"/>
          <a:stretch/>
        </p:blipFill>
        <p:spPr>
          <a:xfrm>
            <a:off x="4523400" y="670680"/>
            <a:ext cx="4080600" cy="5230080"/>
          </a:xfrm>
          <a:prstGeom prst="rect">
            <a:avLst/>
          </a:prstGeom>
          <a:ln>
            <a:noFill/>
          </a:ln>
        </p:spPr>
      </p:pic>
      <p:pic>
        <p:nvPicPr>
          <p:cNvPr id="146" name="Picture 3"/>
          <p:cNvPicPr/>
          <p:nvPr/>
        </p:nvPicPr>
        <p:blipFill>
          <a:blip r:embed="rId3"/>
          <a:stretch/>
        </p:blipFill>
        <p:spPr>
          <a:xfrm>
            <a:off x="421200" y="851760"/>
            <a:ext cx="3205080" cy="501552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539640" y="6365880"/>
            <a:ext cx="5832360" cy="36468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Lucy, Australopithecus Afarensis, (3,2 – 3,5 million years ago)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/>
          <p:cNvPicPr/>
          <p:nvPr/>
        </p:nvPicPr>
        <p:blipFill>
          <a:blip r:embed="rId2"/>
          <a:stretch/>
        </p:blipFill>
        <p:spPr>
          <a:xfrm>
            <a:off x="539640" y="188640"/>
            <a:ext cx="8092080" cy="6068880"/>
          </a:xfrm>
          <a:prstGeom prst="rect">
            <a:avLst/>
          </a:prstGeom>
          <a:ln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539640" y="6365880"/>
            <a:ext cx="5832360" cy="36468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Laetoli footprints, (3,7 million years ago)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527040" y="6172560"/>
            <a:ext cx="5832360" cy="36468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Homo Habilis (2,5 – 1,8  million years)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51" name="Picture 2"/>
          <p:cNvPicPr/>
          <p:nvPr/>
        </p:nvPicPr>
        <p:blipFill>
          <a:blip r:embed="rId2"/>
          <a:stretch/>
        </p:blipFill>
        <p:spPr>
          <a:xfrm>
            <a:off x="539640" y="172800"/>
            <a:ext cx="7776360" cy="583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299520" y="4725000"/>
            <a:ext cx="3876480" cy="91332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Skull of Homo Habilis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(Brow Ridge – Arco superciliar)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(Receding forehead – Frente huidiza)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53" name="Picture 2"/>
          <p:cNvPicPr/>
          <p:nvPr/>
        </p:nvPicPr>
        <p:blipFill>
          <a:blip r:embed="rId2"/>
          <a:stretch/>
        </p:blipFill>
        <p:spPr>
          <a:xfrm>
            <a:off x="330840" y="404640"/>
            <a:ext cx="4176000" cy="3914280"/>
          </a:xfrm>
          <a:prstGeom prst="rect">
            <a:avLst/>
          </a:prstGeom>
          <a:ln>
            <a:noFill/>
          </a:ln>
        </p:spPr>
      </p:pic>
      <p:pic>
        <p:nvPicPr>
          <p:cNvPr id="154" name="Picture 3"/>
          <p:cNvPicPr/>
          <p:nvPr/>
        </p:nvPicPr>
        <p:blipFill>
          <a:blip r:embed="rId3"/>
          <a:stretch/>
        </p:blipFill>
        <p:spPr>
          <a:xfrm>
            <a:off x="5580000" y="404640"/>
            <a:ext cx="3089520" cy="2316960"/>
          </a:xfrm>
          <a:prstGeom prst="rect">
            <a:avLst/>
          </a:prstGeom>
          <a:ln>
            <a:noFill/>
          </a:ln>
        </p:spPr>
      </p:pic>
      <p:pic>
        <p:nvPicPr>
          <p:cNvPr id="155" name="Picture 4"/>
          <p:cNvPicPr/>
          <p:nvPr/>
        </p:nvPicPr>
        <p:blipFill>
          <a:blip r:embed="rId4"/>
          <a:srcRect l="6363" t="12541" b="9496"/>
          <a:stretch/>
        </p:blipFill>
        <p:spPr>
          <a:xfrm>
            <a:off x="4370040" y="2871720"/>
            <a:ext cx="4636080" cy="2895120"/>
          </a:xfrm>
          <a:prstGeom prst="rect">
            <a:avLst/>
          </a:prstGeom>
          <a:ln>
            <a:noFill/>
          </a:ln>
        </p:spPr>
      </p:pic>
      <p:sp>
        <p:nvSpPr>
          <p:cNvPr id="156" name="CustomShape 2"/>
          <p:cNvSpPr/>
          <p:nvPr/>
        </p:nvSpPr>
        <p:spPr>
          <a:xfrm>
            <a:off x="3912577" y="5916960"/>
            <a:ext cx="5093543" cy="63900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Chopping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tools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 –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Oldowan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choppers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 (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Olduvayense</a:t>
            </a:r>
            <a:r>
              <a:rPr lang="es-ES" spc="-1" dirty="0">
                <a:solidFill>
                  <a:srgbClr val="000000"/>
                </a:solidFill>
                <a:latin typeface="Calibri"/>
              </a:rPr>
              <a:t>)</a:t>
            </a:r>
            <a:endParaRPr lang="es-ES" sz="1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1,8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million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years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)</a:t>
            </a:r>
            <a:endParaRPr lang="es-ES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5"/>
          <p:cNvPicPr/>
          <p:nvPr/>
        </p:nvPicPr>
        <p:blipFill>
          <a:blip r:embed="rId2"/>
          <a:srcRect l="12462" r="8624"/>
          <a:stretch/>
        </p:blipFill>
        <p:spPr>
          <a:xfrm>
            <a:off x="5150520" y="1480500"/>
            <a:ext cx="3835080" cy="3644640"/>
          </a:xfrm>
          <a:prstGeom prst="rect">
            <a:avLst/>
          </a:prstGeom>
          <a:ln w="28440">
            <a:solidFill>
              <a:schemeClr val="tx1"/>
            </a:solidFill>
            <a:miter/>
          </a:ln>
        </p:spPr>
      </p:pic>
      <p:pic>
        <p:nvPicPr>
          <p:cNvPr id="158" name="Picture 2"/>
          <p:cNvPicPr/>
          <p:nvPr/>
        </p:nvPicPr>
        <p:blipFill>
          <a:blip r:embed="rId3"/>
          <a:srcRect l="18859" t="10322" r="17068"/>
          <a:stretch/>
        </p:blipFill>
        <p:spPr>
          <a:xfrm>
            <a:off x="305640" y="259560"/>
            <a:ext cx="3168000" cy="591264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323640" y="6307920"/>
            <a:ext cx="3678840" cy="36468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Homo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</a:rPr>
              <a:t>Erectus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 (1,9 – 400.000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years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)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160" name="Picture 3"/>
          <p:cNvPicPr/>
          <p:nvPr/>
        </p:nvPicPr>
        <p:blipFill>
          <a:blip r:embed="rId4"/>
          <a:stretch/>
        </p:blipFill>
        <p:spPr>
          <a:xfrm>
            <a:off x="3708000" y="271800"/>
            <a:ext cx="2083680" cy="2417400"/>
          </a:xfrm>
          <a:prstGeom prst="rect">
            <a:avLst/>
          </a:prstGeom>
          <a:ln w="28440">
            <a:solidFill>
              <a:schemeClr val="tx1"/>
            </a:solidFill>
            <a:miter/>
          </a:ln>
        </p:spPr>
      </p:pic>
      <p:sp>
        <p:nvSpPr>
          <p:cNvPr id="161" name="CustomShape 2"/>
          <p:cNvSpPr/>
          <p:nvPr/>
        </p:nvSpPr>
        <p:spPr>
          <a:xfrm>
            <a:off x="5150520" y="5407269"/>
            <a:ext cx="3557880" cy="1216731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Handaxe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scraper</a:t>
            </a:r>
            <a:r>
              <a:rPr lang="es-ES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pc="-1" dirty="0" smtClean="0">
                <a:solidFill>
                  <a:srgbClr val="000000"/>
                </a:solidFill>
                <a:latin typeface="Calibri"/>
              </a:rPr>
              <a:t>and </a:t>
            </a:r>
            <a:r>
              <a:rPr lang="es-ES" spc="-1" dirty="0" err="1" smtClean="0">
                <a:solidFill>
                  <a:srgbClr val="000000"/>
                </a:solidFill>
                <a:latin typeface="Calibri"/>
              </a:rPr>
              <a:t>cleaver</a:t>
            </a:r>
            <a:endParaRPr lang="es-ES" sz="1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Bifaz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, raedera, hendedor)</a:t>
            </a: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Acheulean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 (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Achelense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1,5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million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years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)</a:t>
            </a:r>
            <a:endParaRPr lang="es-ES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628920" y="6093360"/>
            <a:ext cx="7776360" cy="63900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Homo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</a:rPr>
              <a:t>Erectus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 (1,9 – 400.000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years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)</a:t>
            </a: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pc="-1" dirty="0" err="1" smtClean="0">
                <a:solidFill>
                  <a:srgbClr val="000000"/>
                </a:solidFill>
                <a:latin typeface="Calibri"/>
              </a:rPr>
              <a:t>Rests</a:t>
            </a:r>
            <a:r>
              <a:rPr lang="es-ES" spc="-1" dirty="0" smtClean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pc="-1" dirty="0" err="1" smtClean="0">
                <a:solidFill>
                  <a:srgbClr val="000000"/>
                </a:solidFill>
                <a:latin typeface="Calibri"/>
              </a:rPr>
              <a:t>acheulean</a:t>
            </a:r>
            <a:r>
              <a:rPr lang="es-ES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s-ES" spc="-1" dirty="0" err="1" smtClean="0">
                <a:solidFill>
                  <a:srgbClr val="000000"/>
                </a:solidFill>
                <a:latin typeface="Calibri"/>
              </a:rPr>
              <a:t>tools</a:t>
            </a:r>
            <a:r>
              <a:rPr lang="es-ES" spc="-1" dirty="0" smtClean="0">
                <a:solidFill>
                  <a:srgbClr val="000000"/>
                </a:solidFill>
                <a:latin typeface="Calibri"/>
              </a:rPr>
              <a:t>. 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(Restos de herramientas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achelenses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)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163" name="Picture 2"/>
          <p:cNvPicPr/>
          <p:nvPr/>
        </p:nvPicPr>
        <p:blipFill>
          <a:blip r:embed="rId2"/>
          <a:stretch/>
        </p:blipFill>
        <p:spPr>
          <a:xfrm>
            <a:off x="467640" y="162263"/>
            <a:ext cx="8318160" cy="5760360"/>
          </a:xfrm>
          <a:prstGeom prst="rect">
            <a:avLst/>
          </a:prstGeom>
          <a:ln w="28440">
            <a:solidFill>
              <a:schemeClr val="accent3">
                <a:lumMod val="75000"/>
              </a:schemeClr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3"/>
          <p:cNvPicPr/>
          <p:nvPr/>
        </p:nvPicPr>
        <p:blipFill>
          <a:blip r:embed="rId2"/>
          <a:stretch/>
        </p:blipFill>
        <p:spPr>
          <a:xfrm>
            <a:off x="323640" y="110520"/>
            <a:ext cx="2917800" cy="6198480"/>
          </a:xfrm>
          <a:prstGeom prst="rect">
            <a:avLst/>
          </a:prstGeom>
          <a:ln>
            <a:noFill/>
          </a:ln>
        </p:spPr>
      </p:pic>
      <p:pic>
        <p:nvPicPr>
          <p:cNvPr id="165" name="Picture 5"/>
          <p:cNvPicPr/>
          <p:nvPr/>
        </p:nvPicPr>
        <p:blipFill>
          <a:blip r:embed="rId3"/>
          <a:stretch/>
        </p:blipFill>
        <p:spPr>
          <a:xfrm>
            <a:off x="4808783" y="187200"/>
            <a:ext cx="3619440" cy="5475960"/>
          </a:xfrm>
          <a:prstGeom prst="rect">
            <a:avLst/>
          </a:prstGeom>
          <a:ln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234000" y="6422040"/>
            <a:ext cx="7776360" cy="36468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Homo Sapiens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</a:rPr>
              <a:t>Neanderthalensis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  (230.000 - 40.000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years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)</a:t>
            </a:r>
            <a:endParaRPr lang="es-ES" sz="1800" b="0" strike="noStrike" spc="-1" dirty="0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3640015" y="5663160"/>
            <a:ext cx="5249105" cy="63900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Handaxes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scrapers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burin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 (buriles),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points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 (puntas), 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Mousterian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 (Musteriense)  (125.000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years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ago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)</a:t>
            </a:r>
            <a:endParaRPr lang="es-ES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2"/>
          <p:cNvPicPr/>
          <p:nvPr/>
        </p:nvPicPr>
        <p:blipFill>
          <a:blip r:embed="rId2"/>
          <a:stretch/>
        </p:blipFill>
        <p:spPr>
          <a:xfrm>
            <a:off x="251640" y="260640"/>
            <a:ext cx="3414240" cy="3601080"/>
          </a:xfrm>
          <a:prstGeom prst="rect">
            <a:avLst/>
          </a:prstGeom>
          <a:ln>
            <a:noFill/>
          </a:ln>
        </p:spPr>
      </p:pic>
      <p:pic>
        <p:nvPicPr>
          <p:cNvPr id="169" name="Picture 3"/>
          <p:cNvPicPr/>
          <p:nvPr/>
        </p:nvPicPr>
        <p:blipFill>
          <a:blip r:embed="rId3"/>
          <a:stretch/>
        </p:blipFill>
        <p:spPr>
          <a:xfrm>
            <a:off x="6372360" y="37080"/>
            <a:ext cx="2571840" cy="4608000"/>
          </a:xfrm>
          <a:prstGeom prst="rect">
            <a:avLst/>
          </a:prstGeom>
          <a:ln>
            <a:noFill/>
          </a:ln>
        </p:spPr>
      </p:pic>
      <p:pic>
        <p:nvPicPr>
          <p:cNvPr id="170" name="Picture 4"/>
          <p:cNvPicPr/>
          <p:nvPr/>
        </p:nvPicPr>
        <p:blipFill>
          <a:blip r:embed="rId4"/>
          <a:stretch/>
        </p:blipFill>
        <p:spPr>
          <a:xfrm>
            <a:off x="3368894" y="2425445"/>
            <a:ext cx="2941560" cy="4101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467640" y="5445360"/>
            <a:ext cx="7776360" cy="36468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Homo Sapiens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</a:rPr>
              <a:t>Neanderthalensis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  (230.000 - 40.000 </a:t>
            </a:r>
            <a:r>
              <a:rPr lang="es-ES" sz="1800" b="0" strike="noStrike" spc="-1" dirty="0" err="1" smtClean="0">
                <a:solidFill>
                  <a:srgbClr val="000000"/>
                </a:solidFill>
                <a:latin typeface="Calibri"/>
              </a:rPr>
              <a:t>years</a:t>
            </a:r>
            <a:r>
              <a:rPr lang="es-ES" sz="1800" b="0" strike="noStrike" spc="-1" dirty="0" smtClean="0">
                <a:solidFill>
                  <a:srgbClr val="000000"/>
                </a:solidFill>
                <a:latin typeface="Calibri"/>
              </a:rPr>
              <a:t>)</a:t>
            </a:r>
            <a:endParaRPr lang="es-ES" sz="1800" b="0" strike="noStrike" spc="-1" dirty="0">
              <a:latin typeface="Arial"/>
            </a:endParaRPr>
          </a:p>
        </p:txBody>
      </p:sp>
      <p:pic>
        <p:nvPicPr>
          <p:cNvPr id="172" name="Picture 2"/>
          <p:cNvPicPr/>
          <p:nvPr/>
        </p:nvPicPr>
        <p:blipFill>
          <a:blip r:embed="rId2"/>
          <a:stretch/>
        </p:blipFill>
        <p:spPr>
          <a:xfrm>
            <a:off x="467640" y="908640"/>
            <a:ext cx="8089200" cy="386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79280" y="6261840"/>
            <a:ext cx="7776360" cy="36468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Homo Sapiens Sapiens  (130.000 years ago)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74" name="Imagen 1"/>
          <p:cNvPicPr/>
          <p:nvPr/>
        </p:nvPicPr>
        <p:blipFill>
          <a:blip r:embed="rId2"/>
          <a:srcRect l="2715" t="6007" r="2203" b="6929"/>
          <a:stretch/>
        </p:blipFill>
        <p:spPr>
          <a:xfrm>
            <a:off x="179280" y="260640"/>
            <a:ext cx="6048360" cy="3024000"/>
          </a:xfrm>
          <a:prstGeom prst="rect">
            <a:avLst/>
          </a:prstGeom>
          <a:ln>
            <a:noFill/>
          </a:ln>
        </p:spPr>
      </p:pic>
      <p:pic>
        <p:nvPicPr>
          <p:cNvPr id="175" name="Imagen 5"/>
          <p:cNvPicPr/>
          <p:nvPr/>
        </p:nvPicPr>
        <p:blipFill>
          <a:blip r:embed="rId3"/>
          <a:stretch/>
        </p:blipFill>
        <p:spPr>
          <a:xfrm>
            <a:off x="3464280" y="3137040"/>
            <a:ext cx="5527800" cy="312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457200" y="548640"/>
            <a:ext cx="8229240" cy="58323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Calibri"/>
              <a:buAutoNum type="arabicParenR" startAt="3"/>
            </a:pP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Mention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some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most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important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changes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process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 of Human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Calibri"/>
              </a:rPr>
              <a:t>Evolution</a:t>
            </a:r>
            <a:r>
              <a:rPr lang="es-ES" sz="3200" b="0" strike="noStrike" spc="-1" dirty="0">
                <a:solidFill>
                  <a:srgbClr val="000000"/>
                </a:solidFill>
                <a:latin typeface="Calibri"/>
              </a:rPr>
              <a:t>.  </a:t>
            </a:r>
          </a:p>
          <a:p>
            <a:pPr marL="857160" lvl="1" indent="-456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Standing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upright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walking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on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two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legs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This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improved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vision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freed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hands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857160" lvl="1" indent="-456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Development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brain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857160" lvl="1" indent="-456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size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jaws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teeth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decreased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because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they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learned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to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cook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).</a:t>
            </a:r>
          </a:p>
          <a:p>
            <a:pPr marL="857160" lvl="1" indent="-456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Hands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development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opposable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thumb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857160" lvl="1" indent="-456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Feet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: 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loss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opposable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thumb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857160" lvl="1" indent="-456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Development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flat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forehead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and chin  (Homo Sapiens Sapiens) 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s-E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n 5"/>
          <p:cNvPicPr/>
          <p:nvPr/>
        </p:nvPicPr>
        <p:blipFill>
          <a:blip r:embed="rId2"/>
          <a:stretch/>
        </p:blipFill>
        <p:spPr>
          <a:xfrm>
            <a:off x="107640" y="2709000"/>
            <a:ext cx="4690440" cy="3295080"/>
          </a:xfrm>
          <a:prstGeom prst="rect">
            <a:avLst/>
          </a:prstGeom>
          <a:ln>
            <a:noFill/>
          </a:ln>
        </p:spPr>
      </p:pic>
      <p:pic>
        <p:nvPicPr>
          <p:cNvPr id="177" name="Imagen 6"/>
          <p:cNvPicPr/>
          <p:nvPr/>
        </p:nvPicPr>
        <p:blipFill>
          <a:blip r:embed="rId3"/>
          <a:stretch/>
        </p:blipFill>
        <p:spPr>
          <a:xfrm>
            <a:off x="4057560" y="116640"/>
            <a:ext cx="4928760" cy="3312000"/>
          </a:xfrm>
          <a:prstGeom prst="rect">
            <a:avLst/>
          </a:prstGeom>
          <a:ln>
            <a:noFill/>
          </a:ln>
        </p:spPr>
      </p:pic>
      <p:sp>
        <p:nvSpPr>
          <p:cNvPr id="178" name="CustomShape 1"/>
          <p:cNvSpPr/>
          <p:nvPr/>
        </p:nvSpPr>
        <p:spPr>
          <a:xfrm>
            <a:off x="169200" y="6243480"/>
            <a:ext cx="4330440" cy="364680"/>
          </a:xfrm>
          <a:prstGeom prst="rect">
            <a:avLst/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Homo Sapiens Sapiens  (130.000 years ago)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79" name="Imagen 7"/>
          <p:cNvPicPr/>
          <p:nvPr/>
        </p:nvPicPr>
        <p:blipFill>
          <a:blip r:embed="rId4"/>
          <a:stretch/>
        </p:blipFill>
        <p:spPr>
          <a:xfrm>
            <a:off x="5940000" y="3615480"/>
            <a:ext cx="2797200" cy="303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539640" y="404640"/>
            <a:ext cx="8229240" cy="3744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857160" lvl="1" indent="-456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Development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shorter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arms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857160" lvl="1" indent="-456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Harder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childbirths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because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change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position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pelvis and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because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bigger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size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babies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’ </a:t>
            </a:r>
            <a:r>
              <a:rPr lang="es-ES" sz="2800" b="0" strike="noStrike" spc="-1" dirty="0" smtClean="0">
                <a:solidFill>
                  <a:srgbClr val="000000"/>
                </a:solidFill>
                <a:latin typeface="Calibri"/>
              </a:rPr>
              <a:t>head).</a:t>
            </a:r>
            <a:endParaRPr lang="es-E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857160" lvl="1" indent="-456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Wider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pelvis and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hips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because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bigger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size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babies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’ head).</a:t>
            </a:r>
          </a:p>
          <a:p>
            <a:pPr marL="857160" lvl="1" indent="-456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Development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es-ES" sz="2800" b="0" strike="noStrike" spc="-1" dirty="0" err="1">
                <a:solidFill>
                  <a:srgbClr val="000000"/>
                </a:solidFill>
                <a:latin typeface="Calibri"/>
              </a:rPr>
              <a:t>language</a:t>
            </a:r>
            <a:r>
              <a:rPr lang="es-ES" sz="28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endParaRPr lang="es-E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s-E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/>
          <p:cNvPicPr/>
          <p:nvPr/>
        </p:nvPicPr>
        <p:blipFill>
          <a:blip r:embed="rId2"/>
          <a:stretch/>
        </p:blipFill>
        <p:spPr>
          <a:xfrm>
            <a:off x="504720" y="162000"/>
            <a:ext cx="8133840" cy="653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/>
          <p:cNvPicPr/>
          <p:nvPr/>
        </p:nvPicPr>
        <p:blipFill>
          <a:blip r:embed="rId2"/>
          <a:stretch/>
        </p:blipFill>
        <p:spPr>
          <a:xfrm>
            <a:off x="395640" y="69840"/>
            <a:ext cx="8280720" cy="666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2"/>
          <p:cNvPicPr/>
          <p:nvPr/>
        </p:nvPicPr>
        <p:blipFill>
          <a:blip r:embed="rId2"/>
          <a:stretch/>
        </p:blipFill>
        <p:spPr>
          <a:xfrm>
            <a:off x="1886040" y="271440"/>
            <a:ext cx="5371920" cy="631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/>
          <p:cNvPicPr/>
          <p:nvPr/>
        </p:nvPicPr>
        <p:blipFill>
          <a:blip r:embed="rId2"/>
          <a:stretch/>
        </p:blipFill>
        <p:spPr>
          <a:xfrm>
            <a:off x="1691640" y="129960"/>
            <a:ext cx="5832360" cy="668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/>
          <p:cNvPicPr/>
          <p:nvPr/>
        </p:nvPicPr>
        <p:blipFill>
          <a:blip r:embed="rId2"/>
          <a:stretch/>
        </p:blipFill>
        <p:spPr>
          <a:xfrm>
            <a:off x="412920" y="332640"/>
            <a:ext cx="8335080" cy="632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</TotalTime>
  <Words>350</Words>
  <Application>Microsoft Office PowerPoint</Application>
  <PresentationFormat>Presentación en pantalla (4:3)</PresentationFormat>
  <Paragraphs>38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30</vt:i4>
      </vt:variant>
    </vt:vector>
  </HeadingPairs>
  <TitlesOfParts>
    <vt:vector size="33" baseType="lpstr"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Prehistory</dc:title>
  <dc:subject/>
  <dc:creator>Gema de la Torre</dc:creator>
  <dc:description/>
  <cp:lastModifiedBy>Gema de la Torre</cp:lastModifiedBy>
  <cp:revision>46</cp:revision>
  <dcterms:created xsi:type="dcterms:W3CDTF">2020-01-14T19:43:06Z</dcterms:created>
  <dcterms:modified xsi:type="dcterms:W3CDTF">2021-04-02T15:44:21Z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